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C0714-6B5D-43F6-9F7F-E10C6845CF60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94B-4918-4981-988F-BA227EC41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85579" y="8684926"/>
            <a:ext cx="2970869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4" tIns="46637" rIns="93274" bIns="46637" anchor="b"/>
          <a:lstStyle/>
          <a:p>
            <a:pPr algn="r" defTabSz="933131"/>
            <a:fld id="{4661F890-AC6B-4843-B387-D7D07919A2A9}" type="slidenum">
              <a:rPr lang="en-US" sz="1200">
                <a:cs typeface="Arial" charset="0"/>
              </a:rPr>
              <a:pPr algn="r" defTabSz="933131"/>
              <a:t>6</a:t>
            </a:fld>
            <a:endParaRPr lang="en-US" sz="1200" dirty="0">
              <a:cs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2464"/>
            <a:ext cx="5028579" cy="4116049"/>
          </a:xfrm>
          <a:noFill/>
        </p:spPr>
        <p:txBody>
          <a:bodyPr wrap="square" lIns="93274" tIns="46637" rIns="93274" bIns="46637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en-US" sz="10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ea typeface="ＭＳ Ｐゴシック" pitchFamily="34" charset="-128"/>
              </a:rPr>
              <a:t>The </a:t>
            </a:r>
            <a:r>
              <a:rPr lang="en-US" altLang="en-US" sz="1000" b="1" dirty="0">
                <a:ea typeface="ＭＳ Ｐゴシック" pitchFamily="34" charset="-128"/>
              </a:rPr>
              <a:t>“</a:t>
            </a:r>
            <a:r>
              <a:rPr lang="en-US" sz="1000" b="1" dirty="0">
                <a:ea typeface="ＭＳ Ｐゴシック" pitchFamily="34" charset="-128"/>
              </a:rPr>
              <a:t>sector syndication</a:t>
            </a:r>
            <a:r>
              <a:rPr lang="en-US" altLang="en-US" sz="1000" b="1" dirty="0">
                <a:ea typeface="ＭＳ Ｐゴシック" pitchFamily="34" charset="-128"/>
              </a:rPr>
              <a:t>”</a:t>
            </a:r>
            <a:r>
              <a:rPr lang="en-US" altLang="ja-JP" sz="1000" dirty="0">
                <a:ea typeface="ＭＳ Ｐゴシック" pitchFamily="34" charset="-128"/>
              </a:rPr>
              <a:t> approach is a vehicle to break the </a:t>
            </a:r>
            <a:r>
              <a:rPr lang="en-US" altLang="en-US" sz="1000" dirty="0">
                <a:ea typeface="ＭＳ Ｐゴシック" pitchFamily="34" charset="-128"/>
              </a:rPr>
              <a:t>‘</a:t>
            </a:r>
            <a:r>
              <a:rPr lang="en-US" altLang="ja-JP" sz="1000" dirty="0">
                <a:ea typeface="ＭＳ Ｐゴシック" pitchFamily="34" charset="-128"/>
              </a:rPr>
              <a:t>chicken and egg</a:t>
            </a:r>
            <a:r>
              <a:rPr lang="en-US" altLang="en-US" sz="1000" dirty="0">
                <a:ea typeface="ＭＳ Ｐゴシック" pitchFamily="34" charset="-128"/>
              </a:rPr>
              <a:t>’</a:t>
            </a:r>
            <a:r>
              <a:rPr lang="en-US" altLang="ja-JP" sz="1000" dirty="0">
                <a:ea typeface="ＭＳ Ｐゴシック" pitchFamily="34" charset="-128"/>
              </a:rPr>
              <a:t> problem and allow for a new partnership between donors and countries.  It would entail use of </a:t>
            </a:r>
            <a:r>
              <a:rPr lang="en-US" altLang="en-US" sz="1000" dirty="0">
                <a:ea typeface="ＭＳ Ｐゴシック" pitchFamily="34" charset="-128"/>
              </a:rPr>
              <a:t>‘</a:t>
            </a:r>
            <a:r>
              <a:rPr lang="en-US" altLang="ja-JP" sz="1000" dirty="0">
                <a:ea typeface="ＭＳ Ｐゴシック" pitchFamily="34" charset="-128"/>
              </a:rPr>
              <a:t>syndicated</a:t>
            </a:r>
            <a:r>
              <a:rPr lang="en-US" altLang="en-US" sz="1000" dirty="0">
                <a:ea typeface="ＭＳ Ｐゴシック" pitchFamily="34" charset="-128"/>
              </a:rPr>
              <a:t>’</a:t>
            </a:r>
            <a:r>
              <a:rPr lang="en-US" altLang="ja-JP" sz="1000" dirty="0">
                <a:ea typeface="ＭＳ Ｐゴシック" pitchFamily="34" charset="-128"/>
              </a:rPr>
              <a:t> or pooled funding (from </a:t>
            </a:r>
            <a:r>
              <a:rPr lang="en-GB" altLang="ja-JP" sz="1000" dirty="0">
                <a:ea typeface="ＭＳ Ｐゴシック" pitchFamily="34" charset="-128"/>
              </a:rPr>
              <a:t>multilaterals,  bilateral and host governments) </a:t>
            </a:r>
            <a:r>
              <a:rPr lang="en-US" altLang="ja-JP" sz="1000" dirty="0">
                <a:ea typeface="ＭＳ Ｐゴシック" pitchFamily="34" charset="-128"/>
              </a:rPr>
              <a:t>that would be pledged to a long term expenditure program that would embrace multiple activities at the sector level – </a:t>
            </a:r>
            <a:r>
              <a:rPr lang="en-US" altLang="ja-JP" sz="1000" b="1" dirty="0">
                <a:ea typeface="ＭＳ Ｐゴシック" pitchFamily="34" charset="-128"/>
              </a:rPr>
              <a:t>preferably along all 5 tracks. </a:t>
            </a:r>
          </a:p>
          <a:p>
            <a:pPr>
              <a:lnSpc>
                <a:spcPct val="90000"/>
              </a:lnSpc>
            </a:pPr>
            <a:endParaRPr lang="en-US" sz="1000" b="1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ea typeface="ＭＳ Ｐゴシック" pitchFamily="34" charset="-128"/>
              </a:rPr>
              <a:t>Sector syndication aims to build confidence on both sides. It will allow donors to see government commitment in terms of the detailed planning, </a:t>
            </a:r>
            <a:r>
              <a:rPr lang="en-US" sz="1000" b="1" dirty="0">
                <a:ea typeface="ＭＳ Ｐゴシック" pitchFamily="34" charset="-128"/>
              </a:rPr>
              <a:t>their equity contributions</a:t>
            </a:r>
            <a:r>
              <a:rPr lang="en-US" sz="1000" dirty="0">
                <a:ea typeface="ＭＳ Ｐゴシック" pitchFamily="34" charset="-128"/>
              </a:rPr>
              <a:t> through the budget, and the policy, regulatory and institutional measures that underpin the syndication plan.  The approach is </a:t>
            </a:r>
            <a:r>
              <a:rPr lang="en-US" sz="1000" b="1" dirty="0">
                <a:ea typeface="ＭＳ Ｐゴシック" pitchFamily="34" charset="-128"/>
              </a:rPr>
              <a:t>flexible</a:t>
            </a:r>
            <a:r>
              <a:rPr lang="en-US" sz="1000" dirty="0">
                <a:ea typeface="ＭＳ Ｐゴシック" pitchFamily="34" charset="-128"/>
              </a:rPr>
              <a:t>: donors and the private sector can pick and finance what appeals to them (e.g. focusing on particular tracks or particular countries) and the lead syndicators (could be WB, ADB or </a:t>
            </a:r>
            <a:r>
              <a:rPr lang="en-US" sz="1000" dirty="0" err="1">
                <a:ea typeface="ＭＳ Ｐゴシック" pitchFamily="34" charset="-128"/>
              </a:rPr>
              <a:t>bilaterals</a:t>
            </a:r>
            <a:r>
              <a:rPr lang="en-US" sz="1000" dirty="0">
                <a:ea typeface="ＭＳ Ｐゴシック" pitchFamily="34" charset="-128"/>
              </a:rPr>
              <a:t>) will intermediate this process. </a:t>
            </a:r>
          </a:p>
          <a:p>
            <a:pPr>
              <a:lnSpc>
                <a:spcPct val="90000"/>
              </a:lnSpc>
            </a:pPr>
            <a:endParaRPr lang="en-US" sz="1000" b="1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GB" sz="1000" dirty="0">
                <a:ea typeface="ＭＳ Ｐゴシック" pitchFamily="34" charset="-128"/>
              </a:rPr>
              <a:t>It is thus  important that the sector syndication prospectus is not a </a:t>
            </a:r>
            <a:r>
              <a:rPr lang="ja-JP" altLang="en-GB" sz="1000">
                <a:ea typeface="ＭＳ Ｐゴシック" pitchFamily="34" charset="-128"/>
              </a:rPr>
              <a:t>‘</a:t>
            </a:r>
            <a:r>
              <a:rPr lang="en-GB" altLang="ja-JP" sz="1000" dirty="0">
                <a:ea typeface="ＭＳ Ｐゴシック" pitchFamily="34" charset="-128"/>
              </a:rPr>
              <a:t>shopping list</a:t>
            </a:r>
            <a:r>
              <a:rPr lang="ja-JP" altLang="en-GB" sz="1000">
                <a:ea typeface="ＭＳ Ｐゴシック" pitchFamily="34" charset="-128"/>
              </a:rPr>
              <a:t>’</a:t>
            </a:r>
            <a:r>
              <a:rPr lang="en-GB" altLang="ja-JP" sz="1000" dirty="0">
                <a:ea typeface="ＭＳ Ｐゴシック" pitchFamily="34" charset="-128"/>
              </a:rPr>
              <a:t> of projects, but a strategic, sequentially planned and incremental set of concrete investments to be made over a 6-8 year time-frame. </a:t>
            </a:r>
          </a:p>
          <a:p>
            <a:pPr>
              <a:lnSpc>
                <a:spcPct val="90000"/>
              </a:lnSpc>
            </a:pPr>
            <a:endParaRPr lang="en-US" sz="10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ea typeface="ＭＳ Ｐゴシック" pitchFamily="34" charset="-128"/>
              </a:rPr>
              <a:t>The prospectus will have three main sections: concrete and realistic </a:t>
            </a:r>
            <a:r>
              <a:rPr lang="en-US" sz="1000" b="1" dirty="0">
                <a:ea typeface="ＭＳ Ｐゴシック" pitchFamily="34" charset="-128"/>
              </a:rPr>
              <a:t>targets</a:t>
            </a:r>
            <a:r>
              <a:rPr lang="en-US" sz="1000" dirty="0">
                <a:ea typeface="ＭＳ Ｐゴシック" pitchFamily="34" charset="-128"/>
              </a:rPr>
              <a:t> for the energy sector, detailed </a:t>
            </a:r>
            <a:r>
              <a:rPr lang="en-US" sz="1000" b="1" dirty="0" err="1">
                <a:ea typeface="ＭＳ Ｐゴシック" pitchFamily="34" charset="-128"/>
              </a:rPr>
              <a:t>costings</a:t>
            </a:r>
            <a:r>
              <a:rPr lang="en-US" sz="1000" dirty="0">
                <a:ea typeface="ＭＳ Ｐゴシック" pitchFamily="34" charset="-128"/>
              </a:rPr>
              <a:t> for the required investments and a </a:t>
            </a:r>
            <a:r>
              <a:rPr lang="en-US" sz="1000" b="1" dirty="0">
                <a:ea typeface="ＭＳ Ｐゴシック" pitchFamily="34" charset="-128"/>
              </a:rPr>
              <a:t>financing plan</a:t>
            </a:r>
            <a:r>
              <a:rPr lang="en-US" sz="1000" dirty="0">
                <a:ea typeface="ＭＳ Ｐゴシック" pitchFamily="34" charset="-128"/>
              </a:rPr>
              <a:t> to meet them. An effective prospectus will demand close collaboration between sponsor and lead syndicator(s).</a:t>
            </a:r>
          </a:p>
          <a:p>
            <a:pPr>
              <a:lnSpc>
                <a:spcPct val="90000"/>
              </a:lnSpc>
            </a:pPr>
            <a:endParaRPr lang="en-US" sz="10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ea typeface="ＭＳ Ｐゴシック" pitchFamily="34" charset="-128"/>
              </a:rPr>
              <a:t>Note that this is presented here as a country sector syndication, but the same approach can also be used for </a:t>
            </a:r>
            <a:r>
              <a:rPr lang="en-US" sz="1000" b="1" dirty="0">
                <a:ea typeface="ＭＳ Ｐゴシック" pitchFamily="34" charset="-128"/>
              </a:rPr>
              <a:t>regional syndications.</a:t>
            </a:r>
            <a:endParaRPr lang="en-US" sz="1000" dirty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8A588-3047-4E27-99E6-FEA0C1C7829A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ECD6D-77D6-47F7-A7D1-0EB4101F96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772400" cy="2667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Myanmar National Electrification Program Strategy and Design </a:t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Access scale up - key success factors 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> Good practice international experience</a:t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i="1" dirty="0" smtClean="0"/>
              <a:t/>
            </a:r>
            <a:br>
              <a:rPr lang="en-US" sz="3200" b="1" i="1" dirty="0" smtClean="0"/>
            </a:b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495800"/>
            <a:ext cx="6400800" cy="1752600"/>
          </a:xfrm>
        </p:spPr>
        <p:txBody>
          <a:bodyPr/>
          <a:lstStyle/>
          <a:p>
            <a:pPr algn="r"/>
            <a:r>
              <a:rPr lang="en-US" b="1" i="1" dirty="0" smtClean="0"/>
              <a:t>Arun P </a:t>
            </a:r>
            <a:r>
              <a:rPr lang="en-US" b="1" i="1" dirty="0" err="1" smtClean="0"/>
              <a:t>Sanghvi</a:t>
            </a:r>
            <a:endParaRPr lang="en-US" b="1" i="1" dirty="0" smtClean="0"/>
          </a:p>
          <a:p>
            <a:pPr algn="r"/>
            <a:r>
              <a:rPr lang="en-US" b="1" i="1" dirty="0" err="1" smtClean="0"/>
              <a:t>Naypyidaw</a:t>
            </a:r>
            <a:r>
              <a:rPr lang="en-US" b="1" dirty="0" smtClean="0"/>
              <a:t>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i="1" dirty="0"/>
              <a:t>May 31 – June 1, 2013</a:t>
            </a:r>
            <a:endParaRPr lang="en-US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l"/>
            <a:r>
              <a:rPr lang="en-US" sz="2800" b="1" i="1" dirty="0" smtClean="0">
                <a:ea typeface="ＭＳ Ｐゴシック" pitchFamily="34" charset="-128"/>
              </a:rPr>
              <a:t>Key success factors across driving good practice national electrification programs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ea typeface="ＭＳ Ｐゴシック" pitchFamily="34" charset="-128"/>
              </a:rPr>
              <a:t>Unwavering Government commitment driven by a long term vision and national development perspective</a:t>
            </a:r>
          </a:p>
          <a:p>
            <a:endParaRPr lang="en-US" sz="2000" i="1" dirty="0" smtClean="0">
              <a:ea typeface="ＭＳ Ｐゴシック" pitchFamily="34" charset="-128"/>
            </a:endParaRPr>
          </a:p>
          <a:p>
            <a:pPr lvl="1"/>
            <a:r>
              <a:rPr lang="en-US" sz="1800" dirty="0" smtClean="0">
                <a:ea typeface="ＭＳ Ｐゴシック" pitchFamily="34" charset="-128"/>
              </a:rPr>
              <a:t>linked to outcome targets for the electricity sector(access to schools, health facilities, administrative centers,  HHs, water pumping</a:t>
            </a:r>
          </a:p>
          <a:p>
            <a:pPr lvl="1"/>
            <a:endParaRPr lang="en-US" sz="1800" i="1" dirty="0" smtClean="0">
              <a:ea typeface="ＭＳ Ｐゴシック" pitchFamily="34" charset="-128"/>
            </a:endParaRPr>
          </a:p>
          <a:p>
            <a:pPr lvl="1"/>
            <a:r>
              <a:rPr lang="en-US" sz="1800" i="1" dirty="0" smtClean="0">
                <a:ea typeface="ＭＳ Ｐゴシック" pitchFamily="34" charset="-128"/>
              </a:rPr>
              <a:t>Least cost  </a:t>
            </a:r>
            <a:r>
              <a:rPr lang="en-US" sz="1800" dirty="0" smtClean="0">
                <a:ea typeface="ＭＳ Ｐゴシック" pitchFamily="34" charset="-128"/>
              </a:rPr>
              <a:t>grid rollout and coordinated off-grid investment program  driven by outcome targets </a:t>
            </a:r>
            <a:r>
              <a:rPr lang="en-US" sz="1800" dirty="0" smtClean="0">
                <a:ea typeface="ＭＳ Ｐゴシック" pitchFamily="34" charset="-128"/>
              </a:rPr>
              <a:t>above</a:t>
            </a:r>
          </a:p>
          <a:p>
            <a:pPr lvl="1">
              <a:buNone/>
            </a:pPr>
            <a:endParaRPr lang="en-US" sz="1800" dirty="0" smtClean="0">
              <a:ea typeface="ＭＳ Ｐゴシック" pitchFamily="34" charset="-128"/>
            </a:endParaRPr>
          </a:p>
          <a:p>
            <a:pPr lvl="1"/>
            <a:r>
              <a:rPr lang="en-US" sz="1800" i="1" dirty="0" smtClean="0">
                <a:ea typeface="ＭＳ Ｐゴシック" pitchFamily="34" charset="-128"/>
              </a:rPr>
              <a:t>Equity </a:t>
            </a:r>
            <a:r>
              <a:rPr lang="en-US" sz="1800" i="1" dirty="0" smtClean="0">
                <a:ea typeface="ＭＳ Ｐゴシック" pitchFamily="34" charset="-128"/>
              </a:rPr>
              <a:t>and inclusion</a:t>
            </a:r>
            <a:r>
              <a:rPr lang="en-US" sz="1800" dirty="0" smtClean="0">
                <a:ea typeface="ＭＳ Ｐゴシック" pitchFamily="34" charset="-128"/>
              </a:rPr>
              <a:t>  - targeting   disadvantaged groups with specific vulnerabilities such as women and the poor nationwide </a:t>
            </a:r>
          </a:p>
          <a:p>
            <a:pPr>
              <a:buFont typeface="Arial" charset="0"/>
              <a:buNone/>
            </a:pPr>
            <a:endParaRPr lang="en-US" sz="2000" dirty="0" smtClean="0">
              <a:ea typeface="ＭＳ Ｐゴシック" pitchFamily="34" charset="-128"/>
            </a:endParaRPr>
          </a:p>
          <a:p>
            <a:pPr lvl="1">
              <a:buFont typeface="Arial" charset="0"/>
              <a:buNone/>
            </a:pPr>
            <a:r>
              <a:rPr lang="en-US" sz="1800" i="1" dirty="0" smtClean="0">
                <a:ea typeface="ＭＳ Ｐゴシック" pitchFamily="34" charset="-128"/>
              </a:rPr>
              <a:t>-- Getting the enabling policies and institutional framework right</a:t>
            </a:r>
            <a:endParaRPr lang="en-US" sz="2000" dirty="0" smtClean="0">
              <a:ea typeface="ＭＳ Ｐゴシック" pitchFamily="34" charset="-128"/>
            </a:endParaRPr>
          </a:p>
          <a:p>
            <a:pPr>
              <a:buFont typeface="Arial" charset="0"/>
              <a:buNone/>
            </a:pPr>
            <a:endParaRPr lang="en-US" sz="2000" i="1" dirty="0" smtClean="0">
              <a:ea typeface="ＭＳ Ｐゴシック" pitchFamily="34" charset="-128"/>
            </a:endParaRPr>
          </a:p>
          <a:p>
            <a:pPr lvl="1">
              <a:buFont typeface="Arial" charset="0"/>
              <a:buNone/>
            </a:pPr>
            <a:endParaRPr lang="en-US" sz="2000" dirty="0" smtClean="0">
              <a:ea typeface="ＭＳ Ｐゴシック" pitchFamily="34" charset="-128"/>
            </a:endParaRPr>
          </a:p>
          <a:p>
            <a:endParaRPr lang="en-US" sz="2000" dirty="0" smtClean="0">
              <a:ea typeface="ＭＳ Ｐゴシック" pitchFamily="34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DF40C1-0C05-4E70-8749-01EF2B862008}" type="slidenum">
              <a:rPr lang="en-US" smtClean="0">
                <a:cs typeface="Arial" charset="0"/>
              </a:rPr>
              <a:pPr/>
              <a:t>2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400" i="1" dirty="0" smtClean="0">
                <a:ea typeface="ＭＳ Ｐゴシック" pitchFamily="34" charset="-128"/>
              </a:rPr>
              <a:t>Key success factors….</a:t>
            </a:r>
            <a:r>
              <a:rPr lang="en-US" sz="2000" i="1" dirty="0" smtClean="0">
                <a:ea typeface="ＭＳ Ｐゴシック" pitchFamily="34" charset="-128"/>
              </a:rPr>
              <a:t>continued</a:t>
            </a:r>
            <a:endParaRPr lang="en-US" sz="2000" dirty="0" smtClean="0">
              <a:ea typeface="ＭＳ Ｐゴシック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1" indent="-342900">
              <a:buFont typeface="Arial" charset="0"/>
              <a:buChar char="•"/>
              <a:defRPr/>
            </a:pPr>
            <a:r>
              <a:rPr lang="en-US" sz="2400" b="1" dirty="0">
                <a:ea typeface="ＭＳ Ｐゴシック" pitchFamily="34" charset="-128"/>
              </a:rPr>
              <a:t>Clarity of roles and accountability for sector performance and results   </a:t>
            </a:r>
            <a:r>
              <a:rPr lang="en-US" sz="2400" dirty="0">
                <a:ea typeface="ＭＳ Ｐゴシック" pitchFamily="34" charset="-128"/>
              </a:rPr>
              <a:t>to ensure efficient and effective management and operation of the </a:t>
            </a:r>
            <a:r>
              <a:rPr lang="en-US" sz="2400" dirty="0" smtClean="0">
                <a:ea typeface="ＭＳ Ｐゴシック" pitchFamily="34" charset="-128"/>
              </a:rPr>
              <a:t>sector</a:t>
            </a:r>
            <a:endParaRPr lang="en-US" sz="2400" dirty="0">
              <a:ea typeface="ＭＳ Ｐゴシック" pitchFamily="34" charset="-128"/>
            </a:endParaRPr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US" sz="2400" dirty="0" smtClean="0">
                <a:ea typeface="ＭＳ Ｐゴシック" pitchFamily="34" charset="-128"/>
              </a:rPr>
              <a:t>No country has successfully implemented a NEP without </a:t>
            </a:r>
            <a:r>
              <a:rPr lang="en-US" sz="2400" b="1" dirty="0" smtClean="0">
                <a:ea typeface="ＭＳ Ｐゴシック" pitchFamily="34" charset="-128"/>
              </a:rPr>
              <a:t>a committed and professional national utility/dedicated institution driving the process 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en-US" sz="2400" dirty="0" smtClean="0">
                <a:ea typeface="ＭＳ Ｐゴシック" pitchFamily="34" charset="-128"/>
              </a:rPr>
              <a:t>Private sector participation is easier to “crowd in” for grid connected generation projects, especially mid-to larger sizes; far less so for the poles and wires business </a:t>
            </a:r>
          </a:p>
          <a:p>
            <a:pPr marL="342900" lvl="1" indent="-342900">
              <a:buFont typeface="Arial" charset="0"/>
              <a:buChar char="•"/>
              <a:defRPr/>
            </a:pPr>
            <a:endParaRPr lang="en-US" sz="2000" dirty="0" smtClean="0">
              <a:ea typeface="ＭＳ Ｐゴシック" pitchFamily="34" charset="-128"/>
            </a:endParaRPr>
          </a:p>
          <a:p>
            <a:pPr lvl="1">
              <a:buFontTx/>
              <a:buChar char="-"/>
              <a:defRPr/>
            </a:pPr>
            <a:r>
              <a:rPr lang="en-US" sz="1800" i="1" dirty="0" smtClean="0">
                <a:ea typeface="ＭＳ Ｐゴシック" pitchFamily="34" charset="-128"/>
              </a:rPr>
              <a:t>“cherry picking”  pockets of opportunity for electrification undermines achieving  national electrification for all in a timely, effective, and financially   sustainable manner while alongside building institutional capacity for implementation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AC8A51D-9BC9-4D31-83AE-44511DE17ECD}" type="slidenum">
              <a:rPr lang="en-US" smtClean="0">
                <a:cs typeface="Arial" charset="0"/>
              </a:rPr>
              <a:pPr/>
              <a:t>3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400" dirty="0" smtClean="0">
                <a:ea typeface="ＭＳ Ｐゴシック" pitchFamily="34" charset="-128"/>
              </a:rPr>
              <a:t>Key success factors </a:t>
            </a:r>
            <a:r>
              <a:rPr lang="en-US" sz="2800" dirty="0" smtClean="0">
                <a:ea typeface="ＭＳ Ｐゴシック" pitchFamily="34" charset="-128"/>
              </a:rPr>
              <a:t>… </a:t>
            </a:r>
            <a:r>
              <a:rPr lang="en-US" sz="1800" dirty="0" smtClean="0">
                <a:ea typeface="ＭＳ Ｐゴシック" pitchFamily="34" charset="-128"/>
              </a:rPr>
              <a:t>continued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>
            <a:normAutofit/>
          </a:bodyPr>
          <a:lstStyle/>
          <a:p>
            <a:r>
              <a:rPr lang="en-US" sz="2400" b="1" i="1" dirty="0" smtClean="0">
                <a:ea typeface="ＭＳ Ｐゴシック" pitchFamily="34" charset="-128"/>
              </a:rPr>
              <a:t>Establishing  a stable and sustainable  financing platform  for ensuring financial viability </a:t>
            </a:r>
            <a:r>
              <a:rPr lang="en-US" sz="2400" dirty="0" smtClean="0">
                <a:ea typeface="ＭＳ Ｐゴシック" pitchFamily="34" charset="-128"/>
              </a:rPr>
              <a:t>of sector financing program and delivery  agents on an ongoing basis over the program implementation  life , as well as affordability of access to the poor</a:t>
            </a:r>
          </a:p>
          <a:p>
            <a:endParaRPr lang="en-US" sz="2000" dirty="0" smtClean="0">
              <a:ea typeface="ＭＳ Ｐゴシック" pitchFamily="34" charset="-128"/>
            </a:endParaRPr>
          </a:p>
          <a:p>
            <a:pPr lvl="1">
              <a:buFont typeface="Arial" charset="0"/>
              <a:buNone/>
            </a:pPr>
            <a:r>
              <a:rPr lang="en-US" sz="2200" dirty="0" smtClean="0">
                <a:ea typeface="ＭＳ Ｐゴシック" pitchFamily="34" charset="-128"/>
              </a:rPr>
              <a:t>--</a:t>
            </a:r>
            <a:r>
              <a:rPr lang="en-US" sz="2200" b="1" i="1" dirty="0" smtClean="0">
                <a:ea typeface="ＭＳ Ｐゴシック" pitchFamily="34" charset="-128"/>
              </a:rPr>
              <a:t>No country has accomplished the task without some form of public subsides</a:t>
            </a:r>
            <a:r>
              <a:rPr lang="en-US" sz="2200" i="1" dirty="0" smtClean="0">
                <a:ea typeface="ＭＳ Ｐゴシック" pitchFamily="34" charset="-128"/>
              </a:rPr>
              <a:t>, to maintain financial viability of service providers and affordability of access for the poor</a:t>
            </a:r>
            <a:endParaRPr lang="en-US" sz="2200" dirty="0" smtClean="0">
              <a:ea typeface="ＭＳ Ｐゴシック" pitchFamily="34" charset="-128"/>
            </a:endParaRPr>
          </a:p>
          <a:p>
            <a:pPr lvl="1">
              <a:buFontTx/>
              <a:buChar char="-"/>
            </a:pPr>
            <a:endParaRPr lang="en-US" sz="2600" dirty="0" smtClean="0">
              <a:ea typeface="ＭＳ Ｐゴシック" pitchFamily="34" charset="-128"/>
            </a:endParaRPr>
          </a:p>
          <a:p>
            <a:endParaRPr lang="en-US" sz="2000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71EE17-E7F3-4906-ACC2-5599A06CE9B7}" type="slidenum">
              <a:rPr lang="en-US" smtClean="0">
                <a:cs typeface="Arial" charset="0"/>
              </a:rPr>
              <a:pPr/>
              <a:t>4</a:t>
            </a:fld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>
                <a:ea typeface="ＭＳ Ｐゴシック" pitchFamily="34" charset="-128"/>
              </a:rPr>
              <a:t>Key success factors … </a:t>
            </a:r>
            <a:r>
              <a:rPr lang="en-US" sz="2400" dirty="0" smtClean="0">
                <a:ea typeface="ＭＳ Ｐゴシック" pitchFamily="34" charset="-128"/>
              </a:rPr>
              <a:t>continued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>
                <a:ea typeface="ＭＳ Ｐゴシック" pitchFamily="34" charset="-128"/>
              </a:rPr>
              <a:t>Consultative process</a:t>
            </a:r>
            <a:r>
              <a:rPr lang="en-US" sz="2200" b="1" dirty="0" smtClean="0">
                <a:ea typeface="ＭＳ Ｐゴシック" pitchFamily="34" charset="-128"/>
              </a:rPr>
              <a:t> - </a:t>
            </a:r>
            <a:r>
              <a:rPr lang="en-US" sz="2200" dirty="0" smtClean="0">
                <a:ea typeface="ＭＳ Ｐゴシック" pitchFamily="34" charset="-128"/>
              </a:rPr>
              <a:t>Government led sector-wide framework bringing together </a:t>
            </a:r>
            <a:r>
              <a:rPr lang="en-US" sz="2200" b="1" i="1" dirty="0" smtClean="0">
                <a:ea typeface="ＭＳ Ｐゴシック" pitchFamily="34" charset="-128"/>
              </a:rPr>
              <a:t>“Many Partners, One team, One plan”</a:t>
            </a:r>
            <a:r>
              <a:rPr lang="en-US" sz="2200" b="1" dirty="0" smtClean="0">
                <a:ea typeface="ＭＳ Ｐゴシック" pitchFamily="34" charset="-128"/>
              </a:rPr>
              <a:t> </a:t>
            </a:r>
          </a:p>
          <a:p>
            <a:pPr lvl="1"/>
            <a:r>
              <a:rPr lang="en-US" sz="2200" dirty="0" smtClean="0">
                <a:ea typeface="ＭＳ Ｐゴシック" pitchFamily="34" charset="-128"/>
              </a:rPr>
              <a:t>piecemeal donor-driven project-by-project  modus operandi does not add 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3117850" y="2895600"/>
            <a:ext cx="3054350" cy="3581400"/>
          </a:xfrm>
          <a:prstGeom prst="vertic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en-US">
              <a:latin typeface="Verdana" pitchFamily="34" charset="0"/>
              <a:cs typeface="Arial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810000" y="2895600"/>
            <a:ext cx="2147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>
                <a:solidFill>
                  <a:srgbClr val="000000"/>
                </a:solidFill>
                <a:cs typeface="Times New Roman" pitchFamily="18" charset="0"/>
              </a:rPr>
              <a:t>Bankable Prospectus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657600" y="3429000"/>
            <a:ext cx="1981200" cy="63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cs typeface="Times New Roman" pitchFamily="18" charset="0"/>
              </a:rPr>
              <a:t>Sector  outcome targets, strategy,  policies   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733800" y="4343400"/>
            <a:ext cx="1905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cs typeface="Times New Roman" pitchFamily="18" charset="0"/>
              </a:rPr>
              <a:t>Geospatial least cost  investment plan </a:t>
            </a:r>
            <a:r>
              <a:rPr lang="en-US" sz="1600">
                <a:cs typeface="Times New Roman" pitchFamily="18" charset="0"/>
              </a:rPr>
              <a:t> 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581400" y="5410200"/>
            <a:ext cx="2057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cs typeface="Times New Roman" pitchFamily="18" charset="0"/>
              </a:rPr>
              <a:t>Implementation framework, financing, and  monitoring plan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98450" y="3365500"/>
            <a:ext cx="2100263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>
                <a:cs typeface="Times New Roman" pitchFamily="18" charset="0"/>
              </a:rPr>
              <a:t>Government as   </a:t>
            </a:r>
            <a:r>
              <a:rPr lang="en-US" altLang="en-US">
                <a:cs typeface="Times New Roman" pitchFamily="18" charset="0"/>
              </a:rPr>
              <a:t>‘</a:t>
            </a:r>
            <a:r>
              <a:rPr lang="en-US">
                <a:cs typeface="Times New Roman" pitchFamily="18" charset="0"/>
              </a:rPr>
              <a:t>sponsor</a:t>
            </a:r>
            <a:r>
              <a:rPr lang="en-US" altLang="en-US">
                <a:cs typeface="Times New Roman" pitchFamily="18" charset="0"/>
              </a:rPr>
              <a:t>’’</a:t>
            </a:r>
            <a:endParaRPr lang="en-US">
              <a:cs typeface="Times New Roman" pitchFamily="18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04800" y="4876800"/>
            <a:ext cx="20955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sz="200">
              <a:cs typeface="Times New Roman" pitchFamily="18" charset="0"/>
            </a:endParaRPr>
          </a:p>
          <a:p>
            <a:r>
              <a:rPr lang="en-US">
                <a:cs typeface="Times New Roman" pitchFamily="18" charset="0"/>
              </a:rPr>
              <a:t>World Bank TA </a:t>
            </a:r>
            <a:r>
              <a:rPr lang="en-US" sz="1600">
                <a:cs typeface="Times New Roman" pitchFamily="18" charset="0"/>
              </a:rPr>
              <a:t>(ESMAP)  </a:t>
            </a:r>
          </a:p>
          <a:p>
            <a:endParaRPr lang="en-US">
              <a:cs typeface="Times New Roman" pitchFamily="18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103313" y="4318000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>
                <a:solidFill>
                  <a:srgbClr val="000066"/>
                </a:solidFill>
                <a:cs typeface="Times New Roman" pitchFamily="18" charset="0"/>
              </a:rPr>
              <a:t>+</a:t>
            </a:r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2660650" y="4468813"/>
            <a:ext cx="533400" cy="381000"/>
          </a:xfrm>
          <a:prstGeom prst="rightArrow">
            <a:avLst>
              <a:gd name="adj1" fmla="val 50000"/>
              <a:gd name="adj2" fmla="val 46945"/>
            </a:avLst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Verdana" pitchFamily="34" charset="0"/>
              <a:cs typeface="Arial" charset="0"/>
            </a:endParaRP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7011988" y="3886200"/>
            <a:ext cx="14382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Times New Roman" pitchFamily="18" charset="0"/>
              </a:rPr>
              <a:t>Investment</a:t>
            </a:r>
            <a:r>
              <a:rPr lang="en-US">
                <a:solidFill>
                  <a:schemeClr val="accent2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7010400" y="4927600"/>
            <a:ext cx="1438275" cy="681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Times New Roman" pitchFamily="18" charset="0"/>
              </a:rPr>
              <a:t>Capacity-building</a:t>
            </a:r>
            <a:r>
              <a:rPr lang="en-US" sz="2000">
                <a:cs typeface="Times New Roman" pitchFamily="18" charset="0"/>
              </a:rPr>
              <a:t>/ </a:t>
            </a:r>
            <a:r>
              <a:rPr lang="en-US">
                <a:cs typeface="Times New Roman" pitchFamily="18" charset="0"/>
              </a:rPr>
              <a:t>TA</a:t>
            </a:r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9400"/>
            <a:ext cx="8763000" cy="1143000"/>
          </a:xfrm>
        </p:spPr>
        <p:txBody>
          <a:bodyPr/>
          <a:lstStyle/>
          <a:p>
            <a:pPr algn="l"/>
            <a:r>
              <a:rPr lang="en-US" altLang="en-US" sz="2400" b="1" dirty="0" err="1" smtClean="0">
                <a:ea typeface="ＭＳ Ｐゴシック" pitchFamily="34" charset="-128"/>
              </a:rPr>
              <a:t>SWAp</a:t>
            </a:r>
            <a:r>
              <a:rPr lang="en-US" altLang="en-US" sz="2400" b="1" smtClean="0">
                <a:ea typeface="ＭＳ Ｐゴシック" pitchFamily="34" charset="-128"/>
              </a:rPr>
              <a:t> ”</a:t>
            </a:r>
            <a:r>
              <a:rPr lang="en-US" sz="2400" b="1" smtClean="0">
                <a:ea typeface="ＭＳ Ｐゴシック" pitchFamily="34" charset="-128"/>
              </a:rPr>
              <a:t>Prospectus</a:t>
            </a:r>
            <a:r>
              <a:rPr lang="en-US" altLang="en-US" sz="2400" b="1" dirty="0" smtClean="0">
                <a:ea typeface="ＭＳ Ｐゴシック" pitchFamily="34" charset="-128"/>
              </a:rPr>
              <a:t>”</a:t>
            </a:r>
            <a:r>
              <a:rPr lang="en-US" sz="2400" b="1" dirty="0" smtClean="0">
                <a:ea typeface="ＭＳ Ｐゴシック" pitchFamily="34" charset="-128"/>
              </a:rPr>
              <a:t> anchors   joint engagement  </a:t>
            </a:r>
            <a:r>
              <a:rPr lang="en-US" sz="2400" b="1" i="1" dirty="0" smtClean="0">
                <a:ea typeface="ＭＳ Ｐゴシック" pitchFamily="34" charset="-128"/>
              </a:rPr>
              <a:t>(</a:t>
            </a:r>
            <a:r>
              <a:rPr lang="ja-JP" altLang="en-US" sz="2400" b="1" i="1" smtClean="0">
                <a:ea typeface="ＭＳ Ｐゴシック" pitchFamily="34" charset="-128"/>
              </a:rPr>
              <a:t>“</a:t>
            </a:r>
            <a:r>
              <a:rPr lang="en-US" altLang="ja-JP" sz="2400" b="1" i="1" dirty="0" smtClean="0">
                <a:ea typeface="ＭＳ Ｐゴシック" pitchFamily="34" charset="-128"/>
              </a:rPr>
              <a:t>compact</a:t>
            </a:r>
            <a:r>
              <a:rPr lang="ja-JP" altLang="en-US" sz="2400" b="1" i="1" smtClean="0">
                <a:ea typeface="ＭＳ Ｐゴシック" pitchFamily="34" charset="-128"/>
              </a:rPr>
              <a:t>”</a:t>
            </a:r>
            <a:r>
              <a:rPr lang="en-US" altLang="ja-JP" sz="2400" b="1" i="1" dirty="0" smtClean="0">
                <a:ea typeface="ＭＳ Ｐゴシック" pitchFamily="34" charset="-128"/>
              </a:rPr>
              <a:t>) </a:t>
            </a:r>
            <a:r>
              <a:rPr lang="en-US" altLang="ja-JP" sz="2400" b="1" dirty="0" smtClean="0">
                <a:ea typeface="ＭＳ Ｐゴシック" pitchFamily="34" charset="-128"/>
              </a:rPr>
              <a:t>of all partners in a harmonized and aligned implementation program</a:t>
            </a:r>
            <a:endParaRPr lang="en-US" sz="2400" dirty="0" smtClean="0">
              <a:ea typeface="ＭＳ Ｐゴシック" pitchFamily="34" charset="-128"/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65113" y="1808163"/>
            <a:ext cx="23256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cs typeface="Times New Roman" pitchFamily="18" charset="0"/>
              </a:rPr>
              <a:t>Government sponsors preparation, advised by a lead advisor/Development Partner(s) 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051175" y="1828800"/>
            <a:ext cx="3124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cs typeface="Times New Roman" pitchFamily="18" charset="0"/>
              </a:rPr>
              <a:t>Government</a:t>
            </a:r>
            <a:r>
              <a:rPr lang="ja-JP" altLang="en-US" sz="1400">
                <a:cs typeface="Times New Roman" pitchFamily="18" charset="0"/>
              </a:rPr>
              <a:t>’</a:t>
            </a:r>
            <a:r>
              <a:rPr lang="en-US" altLang="ja-JP" sz="1400">
                <a:cs typeface="Times New Roman" pitchFamily="18" charset="0"/>
              </a:rPr>
              <a:t>s Prospectus presents credible,  bankable implementation plan for access scale-up, over 5 year </a:t>
            </a:r>
            <a:r>
              <a:rPr lang="en-US" altLang="ja-JP" sz="1400" i="1">
                <a:cs typeface="Times New Roman" pitchFamily="18" charset="0"/>
              </a:rPr>
              <a:t>time-slice</a:t>
            </a:r>
            <a:r>
              <a:rPr lang="en-US" altLang="ja-JP" sz="1400">
                <a:cs typeface="Times New Roman" pitchFamily="18" charset="0"/>
              </a:rPr>
              <a:t> of program</a:t>
            </a:r>
            <a:endParaRPr lang="en-US" sz="1400">
              <a:cs typeface="Times New Roman" pitchFamily="18" charset="0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6324600" y="1808163"/>
            <a:ext cx="239871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cs typeface="Times New Roman" pitchFamily="18" charset="0"/>
              </a:rPr>
              <a:t>Government  calls Donor Financing Round Table  </a:t>
            </a:r>
            <a:r>
              <a:rPr lang="en-US" sz="1400" i="1">
                <a:cs typeface="Times New Roman" pitchFamily="18" charset="0"/>
              </a:rPr>
              <a:t>financing gap = sector revenues less investment and recurrent costs (</a:t>
            </a:r>
            <a:r>
              <a:rPr lang="en-US" altLang="en-US" sz="1400" i="1">
                <a:cs typeface="Times New Roman" pitchFamily="18" charset="0"/>
              </a:rPr>
              <a:t>“</a:t>
            </a:r>
            <a:r>
              <a:rPr lang="en-US" sz="1400" i="1">
                <a:cs typeface="Times New Roman" pitchFamily="18" charset="0"/>
              </a:rPr>
              <a:t>syndication</a:t>
            </a:r>
            <a:r>
              <a:rPr lang="en-US" altLang="en-US" sz="1400" i="1">
                <a:cs typeface="Times New Roman" pitchFamily="18" charset="0"/>
              </a:rPr>
              <a:t>”</a:t>
            </a:r>
            <a:r>
              <a:rPr lang="en-US" sz="1400" i="1">
                <a:cs typeface="Times New Roman" pitchFamily="18" charset="0"/>
              </a:rPr>
              <a:t>)</a:t>
            </a:r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 rot="10800000">
            <a:off x="6172200" y="4470400"/>
            <a:ext cx="533400" cy="381000"/>
          </a:xfrm>
          <a:prstGeom prst="rightArrow">
            <a:avLst>
              <a:gd name="adj1" fmla="val 50000"/>
              <a:gd name="adj2" fmla="val 46945"/>
            </a:avLst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Verdana" pitchFamily="34" charset="0"/>
              <a:cs typeface="Arial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7391400" y="4343400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>
                <a:solidFill>
                  <a:srgbClr val="000066"/>
                </a:solidFill>
                <a:cs typeface="Times New Roman" pitchFamily="18" charset="0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688</Words>
  <Application>Microsoft Office PowerPoint</Application>
  <PresentationFormat>On-screen Show (4:3)</PresentationFormat>
  <Paragraphs>57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Myanmar National Electrification Program Strategy and Design   Access scale up - key success factors   Good practice international experience   </vt:lpstr>
      <vt:lpstr>Key success factors across driving good practice national electrification programs</vt:lpstr>
      <vt:lpstr>Key success factors….continued</vt:lpstr>
      <vt:lpstr>Key success factors … continued</vt:lpstr>
      <vt:lpstr>Key success factors … continued</vt:lpstr>
      <vt:lpstr>SWAp ”Prospectus” anchors   joint engagement  (“compact”) of all partners in a harmonized and aligned implementation program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arun sanghvi</dc:creator>
  <cp:lastModifiedBy>arun sanghvi</cp:lastModifiedBy>
  <cp:revision>9</cp:revision>
  <dcterms:created xsi:type="dcterms:W3CDTF">2013-05-30T04:51:39Z</dcterms:created>
  <dcterms:modified xsi:type="dcterms:W3CDTF">2013-05-30T15:38:43Z</dcterms:modified>
</cp:coreProperties>
</file>