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91" r:id="rId1"/>
    <p:sldMasterId id="2147483711" r:id="rId2"/>
  </p:sldMasterIdLst>
  <p:notesMasterIdLst>
    <p:notesMasterId r:id="rId6"/>
  </p:notesMasterIdLst>
  <p:handoutMasterIdLst>
    <p:handoutMasterId r:id="rId7"/>
  </p:handoutMasterIdLst>
  <p:sldIdLst>
    <p:sldId id="268" r:id="rId3"/>
    <p:sldId id="307" r:id="rId4"/>
    <p:sldId id="302" r:id="rId5"/>
  </p:sldIdLst>
  <p:sldSz cx="9144000" cy="6858000" type="screen4x3"/>
  <p:notesSz cx="6858000" cy="994568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0060A8"/>
    <a:srgbClr val="D77A13"/>
    <a:srgbClr val="45B507"/>
    <a:srgbClr val="7B4D1B"/>
    <a:srgbClr val="E5DBA1"/>
    <a:srgbClr val="BABA93"/>
    <a:srgbClr val="BABB93"/>
    <a:srgbClr val="DEDEAF"/>
    <a:srgbClr val="999999"/>
    <a:srgbClr val="D9D9D9"/>
  </p:clrMru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24" autoAdjust="0"/>
    <p:restoredTop sz="92399" autoAdjust="0"/>
  </p:normalViewPr>
  <p:slideViewPr>
    <p:cSldViewPr snapToGrid="0">
      <p:cViewPr>
        <p:scale>
          <a:sx n="75" d="100"/>
          <a:sy n="75" d="100"/>
        </p:scale>
        <p:origin x="-822" y="-96"/>
      </p:cViewPr>
      <p:guideLst>
        <p:guide orient="horz" pos="3935"/>
        <p:guide pos="288"/>
        <p:guide pos="726"/>
        <p:guide pos="5029"/>
        <p:guide pos="43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-2634" y="-102"/>
      </p:cViewPr>
      <p:guideLst>
        <p:guide orient="horz" pos="3132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5029200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276F4F92-661F-4424-ADED-7D3829A4203F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3078EF-9FED-435B-A7E1-F13248F2741F}" type="slidenum">
              <a:rPr lang="de-DE"/>
              <a:pPr/>
              <a:t>1</a:t>
            </a:fld>
            <a:endParaRPr lang="de-DE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B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jpeg"/><Relationship Id="rId4" Type="http://schemas.openxmlformats.org/officeDocument/2006/relationships/image" Target="../media/image5.gi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6934200" y="6596063"/>
            <a:ext cx="1981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fld id="{B6627C32-A0CE-40F6-BDFA-3C7C724DC8AA}" type="datetime1">
              <a:rPr lang="de-DE" sz="1200" b="0">
                <a:solidFill>
                  <a:schemeClr val="bg1"/>
                </a:solidFill>
              </a:rPr>
              <a:pPr/>
              <a:t>7.2.2011</a:t>
            </a:fld>
            <a:r>
              <a:rPr lang="de-DE" sz="1200" b="0">
                <a:solidFill>
                  <a:schemeClr val="bg1"/>
                </a:solidFill>
              </a:rPr>
              <a:t>     Seite </a:t>
            </a:r>
            <a:fld id="{F7DC8B0F-09E1-4ADE-8436-67CF7C966884}" type="slidenum">
              <a:rPr lang="de-DE" sz="1200" b="0">
                <a:solidFill>
                  <a:schemeClr val="bg1"/>
                </a:solidFill>
              </a:rPr>
              <a:pPr/>
              <a:t>‹Nr.›</a:t>
            </a:fld>
            <a:endParaRPr lang="de-DE" sz="1200" b="0">
              <a:solidFill>
                <a:schemeClr val="bg1"/>
              </a:solidFill>
            </a:endParaRP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BZ" sz="2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3190" name="Line 6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93191" name="Picture 7"/>
          <p:cNvPicPr>
            <a:picLocks noChangeAspect="1" noChangeArrowheads="1"/>
          </p:cNvPicPr>
          <p:nvPr/>
        </p:nvPicPr>
        <p:blipFill>
          <a:blip r:embed="rId2" cstate="screen">
            <a:lum contrast="-20000"/>
          </a:blip>
          <a:srcRect/>
          <a:stretch>
            <a:fillRect/>
          </a:stretch>
        </p:blipFill>
        <p:spPr bwMode="auto">
          <a:xfrm>
            <a:off x="7999413" y="0"/>
            <a:ext cx="1144587" cy="762000"/>
          </a:xfrm>
          <a:prstGeom prst="rect">
            <a:avLst/>
          </a:prstGeom>
          <a:noFill/>
        </p:spPr>
      </p:pic>
      <p:sp>
        <p:nvSpPr>
          <p:cNvPr id="93193" name="Rectangle 9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3195" name="Rectangle 11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BZ" sz="2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3199" name="Rectangle 15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40400" y="1993726"/>
            <a:ext cx="7034400" cy="1143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93200" name="Rectangle 16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040400" y="3239022"/>
            <a:ext cx="70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 baseline="0"/>
            </a:lvl1pPr>
          </a:lstStyle>
          <a:p>
            <a:r>
              <a:rPr lang="de-DE" dirty="0" smtClean="0"/>
              <a:t>Untertitel durch Klicken hinzufügen</a:t>
            </a:r>
            <a:endParaRPr lang="de-DE" dirty="0"/>
          </a:p>
        </p:txBody>
      </p:sp>
      <p:sp>
        <p:nvSpPr>
          <p:cNvPr id="93202" name="Line 18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D9D9D9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93204" name="Picture 20" descr="Weltkugel_klein_neu.gif                                        0005A183jeany                          BB53F533: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996238" y="0"/>
            <a:ext cx="1147762" cy="762000"/>
          </a:xfrm>
          <a:prstGeom prst="rect">
            <a:avLst/>
          </a:prstGeom>
          <a:noFill/>
        </p:spPr>
      </p:pic>
      <p:pic>
        <p:nvPicPr>
          <p:cNvPr id="15" name="Picture 28" descr="C:\userdata\mydocuments\GTZ-Logo_NEU\slogan_10-06\gtzlogo-slogan-de-rgb.gif"/>
          <p:cNvPicPr>
            <a:picLocks noChangeAspect="1" noChangeArrowheads="1"/>
          </p:cNvPicPr>
          <p:nvPr/>
        </p:nvPicPr>
        <p:blipFill>
          <a:blip r:embed="rId4" cstate="screen"/>
          <a:srcRect t="20411" b="17727"/>
          <a:stretch>
            <a:fillRect/>
          </a:stretch>
        </p:blipFill>
        <p:spPr bwMode="auto">
          <a:xfrm>
            <a:off x="266700" y="100208"/>
            <a:ext cx="1979613" cy="613776"/>
          </a:xfrm>
          <a:prstGeom prst="rect">
            <a:avLst/>
          </a:prstGeom>
          <a:noFill/>
        </p:spPr>
      </p:pic>
      <p:pic>
        <p:nvPicPr>
          <p:cNvPr id="16" name="Picture 28" descr="C:\userdata\mydocuments\GTZ-Logo_NEU\slogan_10-06\gtzlogo-slogan-de-rgb.gif"/>
          <p:cNvPicPr>
            <a:picLocks noChangeAspect="1" noChangeArrowheads="1"/>
          </p:cNvPicPr>
          <p:nvPr userDrawn="1"/>
        </p:nvPicPr>
        <p:blipFill>
          <a:blip r:embed="rId4" cstate="screen"/>
          <a:srcRect t="20411" b="17727"/>
          <a:stretch>
            <a:fillRect/>
          </a:stretch>
        </p:blipFill>
        <p:spPr bwMode="auto">
          <a:xfrm>
            <a:off x="266700" y="100208"/>
            <a:ext cx="1979613" cy="613776"/>
          </a:xfrm>
          <a:prstGeom prst="rect">
            <a:avLst/>
          </a:prstGeom>
          <a:noFill/>
        </p:spPr>
      </p:pic>
      <p:pic>
        <p:nvPicPr>
          <p:cNvPr id="17" name="Grafik 16" descr="grüner balken.JPG"/>
          <p:cNvPicPr>
            <a:picLocks noChangeAspect="1"/>
          </p:cNvPicPr>
          <p:nvPr userDrawn="1"/>
        </p:nvPicPr>
        <p:blipFill>
          <a:blip r:embed="rId5" cstate="screen"/>
          <a:stretch>
            <a:fillRect/>
          </a:stretch>
        </p:blipFill>
        <p:spPr>
          <a:xfrm>
            <a:off x="0" y="6592186"/>
            <a:ext cx="9144000" cy="265814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6934200" y="6596063"/>
            <a:ext cx="1981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fld id="{B6627C32-A0CE-40F6-BDFA-3C7C724DC8AA}" type="datetime1">
              <a:rPr lang="de-DE" sz="1200" b="0">
                <a:solidFill>
                  <a:schemeClr val="bg1"/>
                </a:solidFill>
              </a:rPr>
              <a:pPr/>
              <a:t>7.2.2011</a:t>
            </a:fld>
            <a:r>
              <a:rPr lang="de-DE" sz="1200" b="0">
                <a:solidFill>
                  <a:schemeClr val="bg1"/>
                </a:solidFill>
              </a:rPr>
              <a:t>     Seite </a:t>
            </a:r>
            <a:fld id="{F7DC8B0F-09E1-4ADE-8436-67CF7C966884}" type="slidenum">
              <a:rPr lang="de-DE" sz="1200" b="0">
                <a:solidFill>
                  <a:schemeClr val="bg1"/>
                </a:solidFill>
              </a:rPr>
              <a:pPr/>
              <a:t>‹Nr.›</a:t>
            </a:fld>
            <a:endParaRPr lang="de-DE" sz="1200" b="0">
              <a:solidFill>
                <a:schemeClr val="bg1"/>
              </a:solidFill>
            </a:endParaRP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BZ" sz="2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3190" name="Line 6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93191" name="Picture 7"/>
          <p:cNvPicPr>
            <a:picLocks noChangeAspect="1" noChangeArrowheads="1"/>
          </p:cNvPicPr>
          <p:nvPr/>
        </p:nvPicPr>
        <p:blipFill>
          <a:blip r:embed="rId2" cstate="print">
            <a:lum contrast="-20000"/>
          </a:blip>
          <a:srcRect/>
          <a:stretch>
            <a:fillRect/>
          </a:stretch>
        </p:blipFill>
        <p:spPr bwMode="auto">
          <a:xfrm>
            <a:off x="7999413" y="0"/>
            <a:ext cx="1144587" cy="762000"/>
          </a:xfrm>
          <a:prstGeom prst="rect">
            <a:avLst/>
          </a:prstGeom>
          <a:noFill/>
        </p:spPr>
      </p:pic>
      <p:sp>
        <p:nvSpPr>
          <p:cNvPr id="93193" name="Rectangle 9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3195" name="Rectangle 11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BZ" sz="2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3199" name="Rectangle 15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40400" y="1993726"/>
            <a:ext cx="7034400" cy="1143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93200" name="Rectangle 16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040400" y="3239022"/>
            <a:ext cx="70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 baseline="0"/>
            </a:lvl1pPr>
          </a:lstStyle>
          <a:p>
            <a:r>
              <a:rPr lang="de-DE" dirty="0" smtClean="0"/>
              <a:t>Untertitel durch Klicken hinzufügen</a:t>
            </a:r>
            <a:endParaRPr lang="de-DE" dirty="0"/>
          </a:p>
        </p:txBody>
      </p:sp>
      <p:sp>
        <p:nvSpPr>
          <p:cNvPr id="93202" name="Line 18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D9D9D9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93204" name="Picture 20" descr="Weltkugel_klein_neu.gif                                        0005A183jeany                          BB53F533: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96238" y="0"/>
            <a:ext cx="1147762" cy="762000"/>
          </a:xfrm>
          <a:prstGeom prst="rect">
            <a:avLst/>
          </a:prstGeom>
          <a:noFill/>
        </p:spPr>
      </p:pic>
      <p:pic>
        <p:nvPicPr>
          <p:cNvPr id="16" name="Grafik 15" descr="gizlogo-standard-rgb.gif"/>
          <p:cNvPicPr>
            <a:picLocks noChangeAspect="1"/>
          </p:cNvPicPr>
          <p:nvPr/>
        </p:nvPicPr>
        <p:blipFill>
          <a:blip r:embed="rId4" cstate="print"/>
          <a:srcRect t="16002" b="19991"/>
          <a:stretch>
            <a:fillRect/>
          </a:stretch>
        </p:blipFill>
        <p:spPr>
          <a:xfrm>
            <a:off x="287624" y="116632"/>
            <a:ext cx="900000" cy="576064"/>
          </a:xfrm>
          <a:prstGeom prst="rect">
            <a:avLst/>
          </a:prstGeom>
        </p:spPr>
      </p:pic>
      <p:pic>
        <p:nvPicPr>
          <p:cNvPr id="17" name="Grafik 16" descr="grüner balken.JPG"/>
          <p:cNvPicPr>
            <a:picLocks noChangeAspect="1"/>
          </p:cNvPicPr>
          <p:nvPr userDrawn="1"/>
        </p:nvPicPr>
        <p:blipFill>
          <a:blip r:embed="rId5" cstate="screen"/>
          <a:stretch>
            <a:fillRect/>
          </a:stretch>
        </p:blipFill>
        <p:spPr>
          <a:xfrm>
            <a:off x="0" y="6592186"/>
            <a:ext cx="9144000" cy="265814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2CB778-1684-4820-AE01-A6CF65E48D70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0400" y="3880808"/>
            <a:ext cx="7034400" cy="1144800"/>
          </a:xfr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de-DE" sz="36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040400" y="2292939"/>
            <a:ext cx="7034400" cy="1500187"/>
          </a:xfrm>
        </p:spPr>
        <p:txBody>
          <a:bodyPr anchor="b"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C80F0F"/>
              </a:buClr>
              <a:buFont typeface="Wingdings" pitchFamily="2" charset="2"/>
              <a:buNone/>
              <a:tabLst>
                <a:tab pos="2190750" algn="l"/>
              </a:tabLst>
              <a:defRPr lang="de-DE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 durch Klicken hinzufügen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69C08B-3F0B-45F7-96FC-E0E7F1EDB571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1039813" y="2106613"/>
            <a:ext cx="3481200" cy="41148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95812" y="2106613"/>
            <a:ext cx="3481200" cy="41148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9DA14-23DB-4005-9410-95D99DFE4ACC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0400" y="1411200"/>
            <a:ext cx="7034400" cy="6192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040400" y="2098784"/>
            <a:ext cx="3463200" cy="46905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 hinzufügen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1040400" y="2668044"/>
            <a:ext cx="3463200" cy="355739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15200" y="2098783"/>
            <a:ext cx="3463200" cy="46905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 hinzufügen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15200" y="2668044"/>
            <a:ext cx="3463200" cy="3557392"/>
          </a:xfrm>
        </p:spPr>
        <p:txBody>
          <a:bodyPr/>
          <a:lstStyle>
            <a:lvl1pPr>
              <a:defRPr lang="de-DE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200" dirty="0" smtClean="0">
                <a:solidFill>
                  <a:schemeClr val="tx1"/>
                </a:solidFill>
                <a:latin typeface="+mn-lt"/>
              </a:defRPr>
            </a:lvl2pPr>
            <a:lvl3pPr>
              <a:defRPr lang="de-DE" sz="2000" dirty="0" smtClean="0">
                <a:solidFill>
                  <a:schemeClr val="tx1"/>
                </a:solidFill>
                <a:latin typeface="+mn-lt"/>
              </a:defRPr>
            </a:lvl3pPr>
            <a:lvl4pPr>
              <a:defRPr lang="de-DE" sz="1800" dirty="0" smtClean="0">
                <a:solidFill>
                  <a:schemeClr val="tx1"/>
                </a:solidFill>
                <a:latin typeface="+mn-lt"/>
              </a:defRPr>
            </a:lvl4pPr>
            <a:lvl5pPr>
              <a:defRPr lang="de-DE" sz="1600" dirty="0" smtClean="0">
                <a:solidFill>
                  <a:schemeClr val="tx1"/>
                </a:solidFill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691A89-BDBC-4828-A08B-29C7176101A4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C72ECF-0AE0-4187-A5C1-9378F853A497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B70727-BA99-4A8B-B070-898FC5BD9116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0400" y="1411200"/>
            <a:ext cx="2484000" cy="1357052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620022" y="1411201"/>
            <a:ext cx="4453200" cy="481423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040400" y="2893512"/>
            <a:ext cx="2484000" cy="3331925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 durch Klicken hinzufügen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86C2A-983F-4022-9DD0-DD623A56FF94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0400" y="4860099"/>
            <a:ext cx="7034400" cy="526093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152525" y="1411201"/>
            <a:ext cx="6831014" cy="33612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040400" y="5486400"/>
            <a:ext cx="7034400" cy="739036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 durch Klicken hinzufügen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0ECFE9-3A9E-4E5E-AF41-520ACE265A77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2CB778-1684-4820-AE01-A6CF65E48D70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0400" y="3880808"/>
            <a:ext cx="7034400" cy="1144800"/>
          </a:xfr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de-DE" sz="36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040400" y="2292939"/>
            <a:ext cx="7034400" cy="1500187"/>
          </a:xfrm>
        </p:spPr>
        <p:txBody>
          <a:bodyPr anchor="b"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C80F0F"/>
              </a:buClr>
              <a:buFont typeface="Wingdings" pitchFamily="2" charset="2"/>
              <a:buNone/>
              <a:tabLst>
                <a:tab pos="2190750" algn="l"/>
              </a:tabLst>
              <a:defRPr lang="de-DE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 durch Klicken hinzufügen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69C08B-3F0B-45F7-96FC-E0E7F1EDB571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1039813" y="2106613"/>
            <a:ext cx="3481200" cy="41148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95812" y="2106613"/>
            <a:ext cx="3481200" cy="41148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9DA14-23DB-4005-9410-95D99DFE4ACC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0400" y="1411200"/>
            <a:ext cx="7034400" cy="6192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040400" y="2098784"/>
            <a:ext cx="3463200" cy="46905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 hinzufügen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1040400" y="2668044"/>
            <a:ext cx="3463200" cy="355739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15200" y="2098783"/>
            <a:ext cx="3463200" cy="46905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 hinzufügen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15200" y="2668044"/>
            <a:ext cx="3463200" cy="3557392"/>
          </a:xfrm>
        </p:spPr>
        <p:txBody>
          <a:bodyPr/>
          <a:lstStyle>
            <a:lvl1pPr>
              <a:defRPr lang="de-DE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200" dirty="0" smtClean="0">
                <a:solidFill>
                  <a:schemeClr val="tx1"/>
                </a:solidFill>
                <a:latin typeface="+mn-lt"/>
              </a:defRPr>
            </a:lvl2pPr>
            <a:lvl3pPr>
              <a:defRPr lang="de-DE" sz="2000" dirty="0" smtClean="0">
                <a:solidFill>
                  <a:schemeClr val="tx1"/>
                </a:solidFill>
                <a:latin typeface="+mn-lt"/>
              </a:defRPr>
            </a:lvl3pPr>
            <a:lvl4pPr>
              <a:defRPr lang="de-DE" sz="1800" dirty="0" smtClean="0">
                <a:solidFill>
                  <a:schemeClr val="tx1"/>
                </a:solidFill>
                <a:latin typeface="+mn-lt"/>
              </a:defRPr>
            </a:lvl4pPr>
            <a:lvl5pPr>
              <a:defRPr lang="de-DE" sz="1600" dirty="0" smtClean="0">
                <a:solidFill>
                  <a:schemeClr val="tx1"/>
                </a:solidFill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691A89-BDBC-4828-A08B-29C7176101A4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C72ECF-0AE0-4187-A5C1-9378F853A497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B70727-BA99-4A8B-B070-898FC5BD9116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0400" y="1411200"/>
            <a:ext cx="2484000" cy="1357052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620022" y="1411201"/>
            <a:ext cx="4453200" cy="481423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040400" y="2893512"/>
            <a:ext cx="2484000" cy="3331925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 durch Klicken hinzufügen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86C2A-983F-4022-9DD0-DD623A56FF94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0400" y="4860099"/>
            <a:ext cx="7034400" cy="526093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de-DE" dirty="0" smtClean="0"/>
              <a:t>Titel durch Klicken hinzufügen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152525" y="1411201"/>
            <a:ext cx="6831014" cy="33612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040400" y="5486400"/>
            <a:ext cx="7034400" cy="739036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 durch Klicken hinzufügen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0ECFE9-3A9E-4E5E-AF41-520ACE265A77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5.gif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804" name="Picture 28" descr="C:\userdata\mydocuments\GTZ-Logo_NEU\slogan_10-06\gtzlogo-slogan-de-rgb.gif"/>
          <p:cNvPicPr>
            <a:picLocks noChangeAspect="1" noChangeArrowheads="1"/>
          </p:cNvPicPr>
          <p:nvPr/>
        </p:nvPicPr>
        <p:blipFill>
          <a:blip r:embed="rId11" cstate="screen"/>
          <a:srcRect t="20411" b="17727"/>
          <a:stretch>
            <a:fillRect/>
          </a:stretch>
        </p:blipFill>
        <p:spPr bwMode="auto">
          <a:xfrm>
            <a:off x="266700" y="100208"/>
            <a:ext cx="1979613" cy="613776"/>
          </a:xfrm>
          <a:prstGeom prst="rect">
            <a:avLst/>
          </a:prstGeom>
          <a:noFill/>
        </p:spPr>
      </p:pic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6934200" y="6596063"/>
            <a:ext cx="1981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fld id="{AB81C545-FE68-41D5-BEA4-2878944C354C}" type="datetime1">
              <a:rPr lang="de-DE" sz="1200" b="0">
                <a:solidFill>
                  <a:schemeClr val="bg1"/>
                </a:solidFill>
              </a:rPr>
              <a:pPr/>
              <a:t>7.2.2011</a:t>
            </a:fld>
            <a:r>
              <a:rPr lang="de-DE" sz="1200" b="0">
                <a:solidFill>
                  <a:schemeClr val="bg1"/>
                </a:solidFill>
              </a:rPr>
              <a:t>     Seite </a:t>
            </a:r>
            <a:fld id="{F100B36D-5590-4186-A03B-FBE69F711ADE}" type="slidenum">
              <a:rPr lang="de-DE" sz="1200" b="0">
                <a:solidFill>
                  <a:schemeClr val="bg1"/>
                </a:solidFill>
              </a:rPr>
              <a:pPr/>
              <a:t>‹Nr.›</a:t>
            </a:fld>
            <a:endParaRPr lang="de-DE" sz="1200" b="0">
              <a:solidFill>
                <a:schemeClr val="bg1"/>
              </a:solidFill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BZ" sz="2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75783" name="Picture 7"/>
          <p:cNvPicPr>
            <a:picLocks noChangeAspect="1" noChangeArrowheads="1"/>
          </p:cNvPicPr>
          <p:nvPr/>
        </p:nvPicPr>
        <p:blipFill>
          <a:blip r:embed="rId12" cstate="screen">
            <a:lum contrast="-20000"/>
          </a:blip>
          <a:srcRect/>
          <a:stretch>
            <a:fillRect/>
          </a:stretch>
        </p:blipFill>
        <p:spPr bwMode="auto">
          <a:xfrm>
            <a:off x="7999413" y="0"/>
            <a:ext cx="1144587" cy="762000"/>
          </a:xfrm>
          <a:prstGeom prst="rect">
            <a:avLst/>
          </a:prstGeom>
          <a:noFill/>
        </p:spPr>
      </p:pic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5787" name="Rectangle 11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BZ" sz="2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39812" y="1411289"/>
            <a:ext cx="70344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 durch Klicken hinzufügen</a:t>
            </a:r>
          </a:p>
        </p:txBody>
      </p:sp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39812" y="2106613"/>
            <a:ext cx="70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7579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56400" y="6602400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fld id="{94AC2515-8215-418A-964A-E2B00192C2E1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75795" name="Text Box 19"/>
          <p:cNvSpPr txBox="1">
            <a:spLocks noChangeArrowheads="1"/>
          </p:cNvSpPr>
          <p:nvPr/>
        </p:nvSpPr>
        <p:spPr bwMode="auto">
          <a:xfrm>
            <a:off x="7893050" y="6602399"/>
            <a:ext cx="927100" cy="27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1200" b="0" dirty="0">
                <a:solidFill>
                  <a:schemeClr val="bg1"/>
                </a:solidFill>
              </a:rPr>
              <a:t>Seite </a:t>
            </a:r>
            <a:fld id="{327115CA-E6A4-425F-BB4F-A64D48743A27}" type="slidenum">
              <a:rPr lang="de-DE" sz="1200" b="0">
                <a:solidFill>
                  <a:schemeClr val="bg1"/>
                </a:solidFill>
              </a:rPr>
              <a:pPr/>
              <a:t>‹Nr.›</a:t>
            </a:fld>
            <a:endParaRPr lang="de-DE" sz="1200" b="0" dirty="0">
              <a:solidFill>
                <a:schemeClr val="bg1"/>
              </a:solidFill>
            </a:endParaRPr>
          </a:p>
        </p:txBody>
      </p:sp>
      <p:sp>
        <p:nvSpPr>
          <p:cNvPr id="75788" name="Line 12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D9D9D9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75799" name="Picture 23" descr="Weltkugel_klein_neu.gif                                        0005A183jeany                          BB53F533:"/>
          <p:cNvPicPr>
            <a:picLocks noChangeAspect="1" noChangeArrowheads="1"/>
          </p:cNvPicPr>
          <p:nvPr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996238" y="0"/>
            <a:ext cx="1147762" cy="762000"/>
          </a:xfrm>
          <a:prstGeom prst="rect">
            <a:avLst/>
          </a:prstGeom>
          <a:noFill/>
        </p:spPr>
      </p:pic>
      <p:sp>
        <p:nvSpPr>
          <p:cNvPr id="7580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4951" y="6601216"/>
            <a:ext cx="2895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endParaRPr lang="en-BZ"/>
          </a:p>
        </p:txBody>
      </p:sp>
      <p:pic>
        <p:nvPicPr>
          <p:cNvPr id="17" name="Grafik 16" descr="grüner balken.JPG"/>
          <p:cNvPicPr>
            <a:picLocks noChangeAspect="1"/>
          </p:cNvPicPr>
          <p:nvPr userDrawn="1"/>
        </p:nvPicPr>
        <p:blipFill>
          <a:blip r:embed="rId14" cstate="screen"/>
          <a:stretch>
            <a:fillRect/>
          </a:stretch>
        </p:blipFill>
        <p:spPr>
          <a:xfrm>
            <a:off x="0" y="6592186"/>
            <a:ext cx="9144000" cy="26581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</p:sldLayoutIdLst>
  <p:transition/>
  <p:timing>
    <p:tnLst>
      <p:par>
        <p:cTn id="1" dur="indefinite" restart="never" nodeType="tmRoot"/>
      </p:par>
    </p:tnLst>
  </p:timing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285750" indent="-285750" algn="l" rtl="0" eaLnBrk="1" fontAlgn="base" hangingPunct="1">
        <a:spcBef>
          <a:spcPct val="20000"/>
        </a:spcBef>
        <a:spcAft>
          <a:spcPct val="0"/>
        </a:spcAft>
        <a:buClr>
          <a:srgbClr val="C80F0F"/>
        </a:buClr>
        <a:buFont typeface="Wingdings" pitchFamily="2" charset="2"/>
        <a:buChar char="§"/>
        <a:tabLst>
          <a:tab pos="2190750" algn="l"/>
        </a:tabLs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tabLst>
          <a:tab pos="2190750" algn="l"/>
        </a:tabLst>
        <a:defRPr sz="2400">
          <a:solidFill>
            <a:schemeClr val="tx1"/>
          </a:solidFill>
          <a:latin typeface="+mn-lt"/>
        </a:defRPr>
      </a:lvl2pPr>
      <a:lvl3pPr marL="1238250" indent="-285750" algn="l" rtl="0" eaLnBrk="1" fontAlgn="base" hangingPunct="1">
        <a:spcBef>
          <a:spcPct val="20000"/>
        </a:spcBef>
        <a:spcAft>
          <a:spcPct val="0"/>
        </a:spcAft>
        <a:buClr>
          <a:srgbClr val="999999"/>
        </a:buClr>
        <a:buFont typeface="Wingdings" pitchFamily="2" charset="2"/>
        <a:buChar char="§"/>
        <a:tabLst>
          <a:tab pos="2190750" algn="l"/>
        </a:tabLst>
        <a:defRPr sz="2400">
          <a:solidFill>
            <a:schemeClr val="tx1"/>
          </a:solidFill>
          <a:latin typeface="+mn-lt"/>
        </a:defRPr>
      </a:lvl3pPr>
      <a:lvl4pPr marL="1714500" indent="-285750" algn="l" rtl="0" eaLnBrk="1" fontAlgn="base" hangingPunct="1">
        <a:spcBef>
          <a:spcPct val="20000"/>
        </a:spcBef>
        <a:spcAft>
          <a:spcPct val="0"/>
        </a:spcAft>
        <a:buClr>
          <a:srgbClr val="C80F0F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4pPr>
      <a:lvl5pPr marL="21907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5pPr>
      <a:lvl6pPr marL="26479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6pPr>
      <a:lvl7pPr marL="31051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7pPr>
      <a:lvl8pPr marL="35623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8pPr>
      <a:lvl9pPr marL="40195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6934200" y="6596063"/>
            <a:ext cx="1981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fld id="{AB81C545-FE68-41D5-BEA4-2878944C354C}" type="datetime1">
              <a:rPr lang="de-DE" sz="1200" b="0">
                <a:solidFill>
                  <a:schemeClr val="bg1"/>
                </a:solidFill>
              </a:rPr>
              <a:pPr/>
              <a:t>7.2.2011</a:t>
            </a:fld>
            <a:r>
              <a:rPr lang="de-DE" sz="1200" b="0">
                <a:solidFill>
                  <a:schemeClr val="bg1"/>
                </a:solidFill>
              </a:rPr>
              <a:t>     Seite </a:t>
            </a:r>
            <a:fld id="{F100B36D-5590-4186-A03B-FBE69F711ADE}" type="slidenum">
              <a:rPr lang="de-DE" sz="1200" b="0">
                <a:solidFill>
                  <a:schemeClr val="bg1"/>
                </a:solidFill>
              </a:rPr>
              <a:pPr/>
              <a:t>‹Nr.›</a:t>
            </a:fld>
            <a:endParaRPr lang="de-DE" sz="1200" b="0">
              <a:solidFill>
                <a:schemeClr val="bg1"/>
              </a:solidFill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BZ" sz="2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75783" name="Picture 7"/>
          <p:cNvPicPr>
            <a:picLocks noChangeAspect="1" noChangeArrowheads="1"/>
          </p:cNvPicPr>
          <p:nvPr/>
        </p:nvPicPr>
        <p:blipFill>
          <a:blip r:embed="rId11" cstate="print">
            <a:lum contrast="-20000"/>
          </a:blip>
          <a:srcRect/>
          <a:stretch>
            <a:fillRect/>
          </a:stretch>
        </p:blipFill>
        <p:spPr bwMode="auto">
          <a:xfrm>
            <a:off x="7999413" y="0"/>
            <a:ext cx="1144587" cy="762000"/>
          </a:xfrm>
          <a:prstGeom prst="rect">
            <a:avLst/>
          </a:prstGeom>
          <a:noFill/>
        </p:spPr>
      </p:pic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39812" y="1411289"/>
            <a:ext cx="70344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 durch Klicken hinzufügen</a:t>
            </a:r>
          </a:p>
        </p:txBody>
      </p:sp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39812" y="2106613"/>
            <a:ext cx="70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7579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56400" y="6602400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fld id="{94AC2515-8215-418A-964A-E2B00192C2E1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75795" name="Text Box 19"/>
          <p:cNvSpPr txBox="1">
            <a:spLocks noChangeArrowheads="1"/>
          </p:cNvSpPr>
          <p:nvPr/>
        </p:nvSpPr>
        <p:spPr bwMode="auto">
          <a:xfrm>
            <a:off x="7893050" y="6602399"/>
            <a:ext cx="927100" cy="27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1200" b="0" dirty="0">
                <a:solidFill>
                  <a:schemeClr val="bg1"/>
                </a:solidFill>
              </a:rPr>
              <a:t>Seite </a:t>
            </a:r>
            <a:fld id="{327115CA-E6A4-425F-BB4F-A64D48743A27}" type="slidenum">
              <a:rPr lang="de-DE" sz="1200" b="0">
                <a:solidFill>
                  <a:schemeClr val="bg1"/>
                </a:solidFill>
              </a:rPr>
              <a:pPr/>
              <a:t>‹Nr.›</a:t>
            </a:fld>
            <a:endParaRPr lang="de-DE" sz="1200" b="0" dirty="0">
              <a:solidFill>
                <a:schemeClr val="bg1"/>
              </a:solidFill>
            </a:endParaRPr>
          </a:p>
        </p:txBody>
      </p:sp>
      <p:sp>
        <p:nvSpPr>
          <p:cNvPr id="75788" name="Line 12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D9D9D9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75799" name="Picture 23" descr="Weltkugel_klein_neu.gif                                        0005A183jeany                          BB53F533: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996238" y="0"/>
            <a:ext cx="1147762" cy="762000"/>
          </a:xfrm>
          <a:prstGeom prst="rect">
            <a:avLst/>
          </a:prstGeom>
          <a:noFill/>
        </p:spPr>
      </p:pic>
      <p:sp>
        <p:nvSpPr>
          <p:cNvPr id="7580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4951" y="6601216"/>
            <a:ext cx="2895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endParaRPr lang="en-BZ"/>
          </a:p>
        </p:txBody>
      </p:sp>
      <p:pic>
        <p:nvPicPr>
          <p:cNvPr id="17" name="Grafik 16" descr="gizlogo-standard-rgb.gif"/>
          <p:cNvPicPr>
            <a:picLocks noChangeAspect="1"/>
          </p:cNvPicPr>
          <p:nvPr/>
        </p:nvPicPr>
        <p:blipFill>
          <a:blip r:embed="rId13" cstate="print"/>
          <a:srcRect t="16002" b="19991"/>
          <a:stretch>
            <a:fillRect/>
          </a:stretch>
        </p:blipFill>
        <p:spPr>
          <a:xfrm>
            <a:off x="287624" y="116632"/>
            <a:ext cx="900000" cy="576064"/>
          </a:xfrm>
          <a:prstGeom prst="rect">
            <a:avLst/>
          </a:prstGeom>
        </p:spPr>
      </p:pic>
      <p:pic>
        <p:nvPicPr>
          <p:cNvPr id="16" name="Grafik 15" descr="grüner balken.JPG"/>
          <p:cNvPicPr>
            <a:picLocks noChangeAspect="1"/>
          </p:cNvPicPr>
          <p:nvPr userDrawn="1"/>
        </p:nvPicPr>
        <p:blipFill>
          <a:blip r:embed="rId14" cstate="screen"/>
          <a:stretch>
            <a:fillRect/>
          </a:stretch>
        </p:blipFill>
        <p:spPr>
          <a:xfrm>
            <a:off x="0" y="6592186"/>
            <a:ext cx="9144000" cy="26581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</p:sldLayoutIdLst>
  <p:transition/>
  <p:timing>
    <p:tnLst>
      <p:par>
        <p:cTn id="1" dur="indefinite" restart="never" nodeType="tmRoot"/>
      </p:par>
    </p:tnLst>
  </p:timing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285750" indent="-285750" algn="l" rtl="0" eaLnBrk="1" fontAlgn="base" hangingPunct="1">
        <a:spcBef>
          <a:spcPct val="20000"/>
        </a:spcBef>
        <a:spcAft>
          <a:spcPct val="0"/>
        </a:spcAft>
        <a:buClr>
          <a:srgbClr val="C80F0F"/>
        </a:buClr>
        <a:buFont typeface="Wingdings" pitchFamily="2" charset="2"/>
        <a:buChar char="§"/>
        <a:tabLst>
          <a:tab pos="2190750" algn="l"/>
        </a:tabLs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tabLst>
          <a:tab pos="2190750" algn="l"/>
        </a:tabLst>
        <a:defRPr sz="2400">
          <a:solidFill>
            <a:schemeClr val="tx1"/>
          </a:solidFill>
          <a:latin typeface="+mn-lt"/>
        </a:defRPr>
      </a:lvl2pPr>
      <a:lvl3pPr marL="1238250" indent="-285750" algn="l" rtl="0" eaLnBrk="1" fontAlgn="base" hangingPunct="1">
        <a:spcBef>
          <a:spcPct val="20000"/>
        </a:spcBef>
        <a:spcAft>
          <a:spcPct val="0"/>
        </a:spcAft>
        <a:buClr>
          <a:srgbClr val="999999"/>
        </a:buClr>
        <a:buFont typeface="Wingdings" pitchFamily="2" charset="2"/>
        <a:buChar char="§"/>
        <a:tabLst>
          <a:tab pos="2190750" algn="l"/>
        </a:tabLst>
        <a:defRPr sz="2400">
          <a:solidFill>
            <a:schemeClr val="tx1"/>
          </a:solidFill>
          <a:latin typeface="+mn-lt"/>
        </a:defRPr>
      </a:lvl3pPr>
      <a:lvl4pPr marL="1714500" indent="-285750" algn="l" rtl="0" eaLnBrk="1" fontAlgn="base" hangingPunct="1">
        <a:spcBef>
          <a:spcPct val="20000"/>
        </a:spcBef>
        <a:spcAft>
          <a:spcPct val="0"/>
        </a:spcAft>
        <a:buClr>
          <a:srgbClr val="C80F0F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4pPr>
      <a:lvl5pPr marL="21907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5pPr>
      <a:lvl6pPr marL="26479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6pPr>
      <a:lvl7pPr marL="31051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7pPr>
      <a:lvl8pPr marL="35623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8pPr>
      <a:lvl9pPr marL="40195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4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4.jpeg"/><Relationship Id="rId7" Type="http://schemas.openxmlformats.org/officeDocument/2006/relationships/image" Target="../media/image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15.jpeg"/><Relationship Id="rId9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6.jpeg"/><Relationship Id="rId7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9.gif"/><Relationship Id="rId11" Type="http://schemas.openxmlformats.org/officeDocument/2006/relationships/image" Target="../media/image23.png"/><Relationship Id="rId5" Type="http://schemas.openxmlformats.org/officeDocument/2006/relationships/image" Target="../media/image18.png"/><Relationship Id="rId10" Type="http://schemas.openxmlformats.org/officeDocument/2006/relationships/image" Target="../media/image22.png"/><Relationship Id="rId4" Type="http://schemas.openxmlformats.org/officeDocument/2006/relationships/image" Target="../media/image17.jpe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grüner balken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0" y="6375400"/>
            <a:ext cx="9144000" cy="482600"/>
          </a:xfrm>
          <a:prstGeom prst="rect">
            <a:avLst/>
          </a:prstGeom>
        </p:spPr>
      </p:pic>
      <p:pic>
        <p:nvPicPr>
          <p:cNvPr id="6" name="Grafik 5" descr="energypedia_claim_hochkant_rg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3824" y="1193800"/>
            <a:ext cx="3036352" cy="3467100"/>
          </a:xfrm>
          <a:prstGeom prst="rect">
            <a:avLst/>
          </a:prstGeom>
        </p:spPr>
      </p:pic>
      <p:grpSp>
        <p:nvGrpSpPr>
          <p:cNvPr id="14" name="Gruppieren 13"/>
          <p:cNvGrpSpPr/>
          <p:nvPr/>
        </p:nvGrpSpPr>
        <p:grpSpPr>
          <a:xfrm>
            <a:off x="782550" y="5089912"/>
            <a:ext cx="7578900" cy="828000"/>
            <a:chOff x="847612" y="5089912"/>
            <a:chExt cx="7578900" cy="828000"/>
          </a:xfrm>
        </p:grpSpPr>
        <p:pic>
          <p:nvPicPr>
            <p:cNvPr id="5" name="Grafik 4" descr="icon_countries_blanc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73362" y="5089912"/>
              <a:ext cx="828000" cy="828000"/>
            </a:xfrm>
            <a:prstGeom prst="rect">
              <a:avLst/>
            </a:prstGeom>
          </p:spPr>
        </p:pic>
        <p:pic>
          <p:nvPicPr>
            <p:cNvPr id="8" name="Grafik 7" descr="icon_grid_blanc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48212" y="5089912"/>
              <a:ext cx="828000" cy="828000"/>
            </a:xfrm>
            <a:prstGeom prst="rect">
              <a:avLst/>
            </a:prstGeom>
          </p:spPr>
        </p:pic>
        <p:pic>
          <p:nvPicPr>
            <p:cNvPr id="9" name="Grafik 8" descr="icon_hydro_blanc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23062" y="5089912"/>
              <a:ext cx="828000" cy="828000"/>
            </a:xfrm>
            <a:prstGeom prst="rect">
              <a:avLst/>
            </a:prstGeom>
          </p:spPr>
        </p:pic>
        <p:pic>
          <p:nvPicPr>
            <p:cNvPr id="10" name="Grafik 9" descr="icon_impact_blanc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98512" y="5089912"/>
              <a:ext cx="828000" cy="828000"/>
            </a:xfrm>
            <a:prstGeom prst="rect">
              <a:avLst/>
            </a:prstGeom>
          </p:spPr>
        </p:pic>
        <p:pic>
          <p:nvPicPr>
            <p:cNvPr id="11" name="Grafik 10" descr="icon_solar_blanc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097912" y="5089912"/>
              <a:ext cx="828000" cy="828000"/>
            </a:xfrm>
            <a:prstGeom prst="rect">
              <a:avLst/>
            </a:prstGeom>
          </p:spPr>
        </p:pic>
        <p:pic>
          <p:nvPicPr>
            <p:cNvPr id="12" name="Grafik 11" descr="icon_biogas_blanc.jpg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72762" y="5089912"/>
              <a:ext cx="828000" cy="828000"/>
            </a:xfrm>
            <a:prstGeom prst="rect">
              <a:avLst/>
            </a:prstGeom>
          </p:spPr>
        </p:pic>
        <p:pic>
          <p:nvPicPr>
            <p:cNvPr id="13" name="Grafik 12" descr="icon_cooking_blanc.jpg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47612" y="5089912"/>
              <a:ext cx="828000" cy="828000"/>
            </a:xfrm>
            <a:prstGeom prst="rect">
              <a:avLst/>
            </a:prstGeom>
          </p:spPr>
        </p:pic>
      </p:grpSp>
      <p:sp>
        <p:nvSpPr>
          <p:cNvPr id="12391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1054800" y="6273800"/>
            <a:ext cx="7034400" cy="609600"/>
          </a:xfrm>
        </p:spPr>
        <p:txBody>
          <a:bodyPr/>
          <a:lstStyle/>
          <a:p>
            <a:r>
              <a:rPr lang="en-BZ" sz="2400" dirty="0" smtClean="0"/>
              <a:t>www.energypedia.info</a:t>
            </a:r>
            <a:endParaRPr lang="en-BZ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 bwMode="auto">
          <a:xfrm>
            <a:off x="419100" y="2327413"/>
            <a:ext cx="3156668" cy="229792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200" b="1" i="0" u="none" strike="noStrike" cap="none" normalizeH="0" baseline="0" dirty="0" smtClean="0">
              <a:ln>
                <a:noFill/>
              </a:ln>
              <a:noFill/>
              <a:effectLst/>
              <a:latin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B778-1684-4820-AE01-A6CF65E48D70}" type="datetime1">
              <a:rPr lang="de-DE" smtClean="0"/>
              <a:pPr/>
              <a:t>7.2.2011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3269672" y="2254538"/>
            <a:ext cx="5874327" cy="4324062"/>
          </a:xfrm>
        </p:spPr>
        <p:txBody>
          <a:bodyPr/>
          <a:lstStyle/>
          <a:p>
            <a:pPr marL="933450" lvl="1" indent="-457200">
              <a:spcBef>
                <a:spcPts val="600"/>
              </a:spcBef>
              <a:spcAft>
                <a:spcPts val="200"/>
              </a:spcAft>
            </a:pPr>
            <a:r>
              <a:rPr lang="en-GB" sz="1800" dirty="0" smtClean="0"/>
              <a:t>A platform which uses the wiki* </a:t>
            </a:r>
            <a:r>
              <a:rPr lang="en-GB" sz="1800" dirty="0" err="1" smtClean="0"/>
              <a:t>philisophy</a:t>
            </a:r>
            <a:r>
              <a:rPr lang="en-GB" sz="1800" dirty="0" smtClean="0"/>
              <a:t> and technology</a:t>
            </a:r>
          </a:p>
          <a:p>
            <a:pPr marL="933450" lvl="1" indent="-457200">
              <a:spcBef>
                <a:spcPts val="600"/>
              </a:spcBef>
              <a:spcAft>
                <a:spcPts val="200"/>
              </a:spcAft>
            </a:pPr>
            <a:r>
              <a:rPr lang="en-GB" sz="1800" dirty="0" smtClean="0"/>
              <a:t>User are responsible for the content</a:t>
            </a:r>
          </a:p>
          <a:p>
            <a:pPr marL="933450" lvl="1" indent="-457200">
              <a:spcBef>
                <a:spcPts val="600"/>
              </a:spcBef>
              <a:spcAft>
                <a:spcPts val="200"/>
              </a:spcAft>
            </a:pPr>
            <a:r>
              <a:rPr lang="en-GB" sz="1800" dirty="0" smtClean="0"/>
              <a:t>A </a:t>
            </a:r>
            <a:r>
              <a:rPr lang="en-GB" sz="1800" u="sng" dirty="0" smtClean="0"/>
              <a:t>knowledge</a:t>
            </a:r>
            <a:r>
              <a:rPr lang="en-GB" sz="1800" dirty="0" smtClean="0"/>
              <a:t> platform with articles regarding renewable energies and development cooperation</a:t>
            </a:r>
          </a:p>
          <a:p>
            <a:pPr marL="933450" lvl="1" indent="-457200">
              <a:spcBef>
                <a:spcPts val="600"/>
              </a:spcBef>
              <a:spcAft>
                <a:spcPts val="200"/>
              </a:spcAft>
            </a:pPr>
            <a:r>
              <a:rPr lang="en-GB" sz="1800" dirty="0" smtClean="0"/>
              <a:t>A </a:t>
            </a:r>
            <a:r>
              <a:rPr lang="en-GB" sz="1800" u="sng" dirty="0" smtClean="0"/>
              <a:t>working</a:t>
            </a:r>
            <a:r>
              <a:rPr lang="en-GB" sz="1800" dirty="0" smtClean="0"/>
              <a:t> platform for Sector Networks, projects, NGOs etc.</a:t>
            </a:r>
          </a:p>
          <a:p>
            <a:pPr marL="933450" lvl="1" indent="-457200">
              <a:spcBef>
                <a:spcPts val="600"/>
              </a:spcBef>
              <a:spcAft>
                <a:spcPts val="200"/>
              </a:spcAft>
              <a:buNone/>
            </a:pPr>
            <a:r>
              <a:rPr lang="en-GB" sz="1800" dirty="0" smtClean="0">
                <a:solidFill>
                  <a:srgbClr val="C00000"/>
                </a:solidFill>
                <a:sym typeface="Wingdings" pitchFamily="2" charset="2"/>
              </a:rPr>
              <a:t>    </a:t>
            </a:r>
            <a:r>
              <a:rPr lang="en-GB" sz="1800" dirty="0" smtClean="0">
                <a:solidFill>
                  <a:srgbClr val="C00000"/>
                </a:solidFill>
              </a:rPr>
              <a:t>Vision: The leading knowledge and working platform for renewable energies in the context of development cooperation worldwide </a:t>
            </a:r>
          </a:p>
          <a:p>
            <a:pPr marL="457200" indent="-457200"/>
            <a:endParaRPr lang="en-GB" sz="1800" dirty="0"/>
          </a:p>
        </p:txBody>
      </p:sp>
      <p:pic>
        <p:nvPicPr>
          <p:cNvPr id="8" name="Inhaltsplatzhalter 4" descr="startseite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 bwMode="auto">
          <a:xfrm>
            <a:off x="444500" y="2340263"/>
            <a:ext cx="3113640" cy="2229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Grafik 8" descr="grüner balken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0" y="6592186"/>
            <a:ext cx="9144000" cy="265814"/>
          </a:xfrm>
          <a:prstGeom prst="rect">
            <a:avLst/>
          </a:prstGeom>
        </p:spPr>
      </p:pic>
      <p:pic>
        <p:nvPicPr>
          <p:cNvPr id="12" name="Grafik 11" descr="energypedia_logo_cut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419100" y="1076324"/>
            <a:ext cx="904875" cy="103253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248" y="1351541"/>
            <a:ext cx="6614867" cy="617928"/>
          </a:xfrm>
        </p:spPr>
        <p:txBody>
          <a:bodyPr/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energypedia?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419100" y="4762500"/>
            <a:ext cx="3096000" cy="1200329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800" dirty="0" smtClean="0">
                <a:solidFill>
                  <a:schemeClr val="bg1"/>
                </a:solidFill>
              </a:rPr>
              <a:t>*Wiki = System of web sites which cannot only be read by users but also be created and edited online</a:t>
            </a:r>
            <a:endParaRPr lang="en-GB" sz="1800" dirty="0">
              <a:solidFill>
                <a:schemeClr val="bg1"/>
              </a:solidFill>
            </a:endParaRPr>
          </a:p>
        </p:txBody>
      </p:sp>
      <p:grpSp>
        <p:nvGrpSpPr>
          <p:cNvPr id="3" name="Gruppieren 12"/>
          <p:cNvGrpSpPr/>
          <p:nvPr/>
        </p:nvGrpSpPr>
        <p:grpSpPr>
          <a:xfrm>
            <a:off x="4343400" y="5892912"/>
            <a:ext cx="4297450" cy="469499"/>
            <a:chOff x="847612" y="5089912"/>
            <a:chExt cx="7578900" cy="828000"/>
          </a:xfrm>
        </p:grpSpPr>
        <p:pic>
          <p:nvPicPr>
            <p:cNvPr id="14" name="Grafik 13" descr="icon_countries_blanc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73362" y="5089912"/>
              <a:ext cx="828000" cy="828000"/>
            </a:xfrm>
            <a:prstGeom prst="rect">
              <a:avLst/>
            </a:prstGeom>
          </p:spPr>
        </p:pic>
        <p:pic>
          <p:nvPicPr>
            <p:cNvPr id="15" name="Grafik 14" descr="icon_grid_blanc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48212" y="5089912"/>
              <a:ext cx="828000" cy="828000"/>
            </a:xfrm>
            <a:prstGeom prst="rect">
              <a:avLst/>
            </a:prstGeom>
          </p:spPr>
        </p:pic>
        <p:pic>
          <p:nvPicPr>
            <p:cNvPr id="16" name="Grafik 15" descr="icon_hydro_blanc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23062" y="5089912"/>
              <a:ext cx="828000" cy="828000"/>
            </a:xfrm>
            <a:prstGeom prst="rect">
              <a:avLst/>
            </a:prstGeom>
          </p:spPr>
        </p:pic>
        <p:pic>
          <p:nvPicPr>
            <p:cNvPr id="17" name="Grafik 16" descr="icon_impact_blanc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98512" y="5089912"/>
              <a:ext cx="828000" cy="828000"/>
            </a:xfrm>
            <a:prstGeom prst="rect">
              <a:avLst/>
            </a:prstGeom>
          </p:spPr>
        </p:pic>
        <p:pic>
          <p:nvPicPr>
            <p:cNvPr id="18" name="Grafik 17" descr="icon_solar_blanc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097912" y="5089912"/>
              <a:ext cx="828000" cy="828000"/>
            </a:xfrm>
            <a:prstGeom prst="rect">
              <a:avLst/>
            </a:prstGeom>
          </p:spPr>
        </p:pic>
        <p:pic>
          <p:nvPicPr>
            <p:cNvPr id="19" name="Grafik 18" descr="icon_biogas_blanc.jpg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72762" y="5089912"/>
              <a:ext cx="828000" cy="828000"/>
            </a:xfrm>
            <a:prstGeom prst="rect">
              <a:avLst/>
            </a:prstGeom>
          </p:spPr>
        </p:pic>
        <p:pic>
          <p:nvPicPr>
            <p:cNvPr id="20" name="Grafik 19" descr="icon_cooking_blanc.jpg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47612" y="5089912"/>
              <a:ext cx="828000" cy="828000"/>
            </a:xfrm>
            <a:prstGeom prst="rect">
              <a:avLst/>
            </a:prstGeom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hteck 73"/>
          <p:cNvSpPr/>
          <p:nvPr/>
        </p:nvSpPr>
        <p:spPr bwMode="auto">
          <a:xfrm>
            <a:off x="6477000" y="1663700"/>
            <a:ext cx="2667000" cy="3530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200" b="1" i="0" u="none" strike="noStrike" cap="none" normalizeH="0" baseline="0" smtClean="0">
              <a:ln>
                <a:noFill/>
              </a:ln>
              <a:solidFill>
                <a:srgbClr val="999999"/>
              </a:solidFill>
              <a:effectLst/>
              <a:latin typeface="Arial" charset="0"/>
            </a:endParaRPr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>
          <a:xfrm>
            <a:off x="165100" y="877889"/>
            <a:ext cx="8783824" cy="617928"/>
          </a:xfrm>
        </p:spPr>
        <p:txBody>
          <a:bodyPr/>
          <a:lstStyle/>
          <a:p>
            <a:pPr algn="ctr"/>
            <a:r>
              <a:rPr lang="en-GB" sz="2000" dirty="0" smtClean="0">
                <a:solidFill>
                  <a:srgbClr val="C00000"/>
                </a:solidFill>
              </a:rPr>
              <a:t>The leading </a:t>
            </a:r>
            <a:r>
              <a:rPr lang="en-GB" sz="2000" dirty="0" smtClean="0">
                <a:solidFill>
                  <a:srgbClr val="C00000"/>
                </a:solidFill>
              </a:rPr>
              <a:t>independent knowledge </a:t>
            </a:r>
            <a:r>
              <a:rPr lang="en-GB" sz="2000" dirty="0" smtClean="0">
                <a:solidFill>
                  <a:srgbClr val="C00000"/>
                </a:solidFill>
              </a:rPr>
              <a:t>and working platform for renewable energies in the context of development cooperation worldwide </a:t>
            </a:r>
            <a:r>
              <a:rPr lang="de-DE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de-DE" sz="2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de-DE" sz="20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B778-1684-4820-AE01-A6CF65E48D70}" type="datetime1">
              <a:rPr lang="de-DE" smtClean="0"/>
              <a:pPr/>
              <a:t>7.2.2011</a:t>
            </a:fld>
            <a:endParaRPr lang="de-DE"/>
          </a:p>
        </p:txBody>
      </p:sp>
      <p:pic>
        <p:nvPicPr>
          <p:cNvPr id="9" name="Grafik 8" descr="grüner balken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0" y="6592186"/>
            <a:ext cx="9144000" cy="265814"/>
          </a:xfrm>
          <a:prstGeom prst="rect">
            <a:avLst/>
          </a:prstGeom>
        </p:spPr>
      </p:pic>
      <p:pic>
        <p:nvPicPr>
          <p:cNvPr id="16" name="Grafik 15" descr="EnDev-logo_01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3143138" y="1659199"/>
            <a:ext cx="781194" cy="1054100"/>
          </a:xfrm>
          <a:prstGeom prst="rect">
            <a:avLst/>
          </a:prstGeom>
        </p:spPr>
      </p:pic>
      <p:cxnSp>
        <p:nvCxnSpPr>
          <p:cNvPr id="34" name="Gerade Verbindung mit Pfeil 33"/>
          <p:cNvCxnSpPr/>
          <p:nvPr/>
        </p:nvCxnSpPr>
        <p:spPr bwMode="auto">
          <a:xfrm flipV="1">
            <a:off x="2581154" y="3804052"/>
            <a:ext cx="1093647" cy="3874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pic>
        <p:nvPicPr>
          <p:cNvPr id="23" name="Grafik 22" descr="energypedia_claim_hochkant_rgb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3736630" y="3111499"/>
            <a:ext cx="1670740" cy="1907759"/>
          </a:xfrm>
          <a:prstGeom prst="rect">
            <a:avLst/>
          </a:prstGeom>
        </p:spPr>
      </p:pic>
      <p:pic>
        <p:nvPicPr>
          <p:cNvPr id="25" name="Grafik 24" descr="Iki.bmp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4716201" y="1730091"/>
            <a:ext cx="1729210" cy="755254"/>
          </a:xfrm>
          <a:prstGeom prst="rect">
            <a:avLst/>
          </a:prstGeom>
        </p:spPr>
      </p:pic>
      <p:cxnSp>
        <p:nvCxnSpPr>
          <p:cNvPr id="24" name="Gerade Verbindung mit Pfeil 23"/>
          <p:cNvCxnSpPr/>
          <p:nvPr/>
        </p:nvCxnSpPr>
        <p:spPr bwMode="auto">
          <a:xfrm rot="16200000" flipH="1">
            <a:off x="5312279" y="5099793"/>
            <a:ext cx="398395" cy="3967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8" name="Textfeld 37"/>
          <p:cNvSpPr txBox="1"/>
          <p:nvPr/>
        </p:nvSpPr>
        <p:spPr>
          <a:xfrm>
            <a:off x="197252" y="3800836"/>
            <a:ext cx="21804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solidFill>
                  <a:srgbClr val="C00000"/>
                </a:solidFill>
              </a:rPr>
              <a:t>Umweltmanagement</a:t>
            </a:r>
            <a:endParaRPr lang="de-DE" sz="1600" dirty="0">
              <a:solidFill>
                <a:srgbClr val="C00000"/>
              </a:solidFill>
            </a:endParaRPr>
          </a:p>
        </p:txBody>
      </p:sp>
      <p:cxnSp>
        <p:nvCxnSpPr>
          <p:cNvPr id="39" name="Gerade Verbindung mit Pfeil 38"/>
          <p:cNvCxnSpPr/>
          <p:nvPr/>
        </p:nvCxnSpPr>
        <p:spPr bwMode="auto">
          <a:xfrm flipV="1">
            <a:off x="2641600" y="4340507"/>
            <a:ext cx="969701" cy="5108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42" name="Textfeld 41"/>
          <p:cNvSpPr txBox="1"/>
          <p:nvPr/>
        </p:nvSpPr>
        <p:spPr>
          <a:xfrm>
            <a:off x="1932194" y="5622242"/>
            <a:ext cx="21018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dirty="0" err="1" smtClean="0">
                <a:solidFill>
                  <a:schemeClr val="accent6">
                    <a:lumMod val="50000"/>
                  </a:schemeClr>
                </a:solidFill>
              </a:rPr>
              <a:t>giz</a:t>
            </a:r>
            <a:r>
              <a:rPr lang="de-DE" sz="1600" dirty="0" smtClean="0">
                <a:solidFill>
                  <a:schemeClr val="accent6">
                    <a:lumMod val="50000"/>
                  </a:schemeClr>
                </a:solidFill>
              </a:rPr>
              <a:t> Energieeffizienz</a:t>
            </a:r>
          </a:p>
          <a:p>
            <a:pPr algn="ctr"/>
            <a:r>
              <a:rPr lang="de-DE" sz="1600" dirty="0" smtClean="0">
                <a:solidFill>
                  <a:schemeClr val="accent6">
                    <a:lumMod val="50000"/>
                  </a:schemeClr>
                </a:solidFill>
              </a:rPr>
              <a:t>Working Group</a:t>
            </a:r>
            <a:endParaRPr lang="de-DE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3" name="Gerade Verbindung mit Pfeil 42"/>
          <p:cNvCxnSpPr/>
          <p:nvPr/>
        </p:nvCxnSpPr>
        <p:spPr bwMode="auto">
          <a:xfrm flipV="1">
            <a:off x="3505200" y="5118100"/>
            <a:ext cx="533400" cy="355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0" name="Textfeld 29"/>
          <p:cNvSpPr txBox="1"/>
          <p:nvPr/>
        </p:nvSpPr>
        <p:spPr>
          <a:xfrm>
            <a:off x="419100" y="4689836"/>
            <a:ext cx="2326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NL Agency</a:t>
            </a:r>
          </a:p>
          <a:p>
            <a:pPr algn="ctr"/>
            <a:r>
              <a:rPr lang="de-DE" sz="1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Daey</a:t>
            </a:r>
            <a:r>
              <a:rPr lang="de-DE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Ouwens</a:t>
            </a:r>
            <a:r>
              <a:rPr lang="de-DE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Fund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6601304" y="4757677"/>
            <a:ext cx="15293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dirty="0" err="1" smtClean="0">
                <a:solidFill>
                  <a:srgbClr val="C00000"/>
                </a:solidFill>
              </a:rPr>
              <a:t>Kof</a:t>
            </a:r>
            <a:r>
              <a:rPr lang="de-DE" sz="1600" dirty="0" smtClean="0">
                <a:solidFill>
                  <a:srgbClr val="C00000"/>
                </a:solidFill>
              </a:rPr>
              <a:t> 4413-Wiki</a:t>
            </a:r>
            <a:endParaRPr lang="de-DE" sz="1600" dirty="0">
              <a:solidFill>
                <a:srgbClr val="C00000"/>
              </a:solidFill>
            </a:endParaRPr>
          </a:p>
        </p:txBody>
      </p:sp>
      <p:cxnSp>
        <p:nvCxnSpPr>
          <p:cNvPr id="48" name="Gerade Verbindung mit Pfeil 47"/>
          <p:cNvCxnSpPr/>
          <p:nvPr/>
        </p:nvCxnSpPr>
        <p:spPr bwMode="auto">
          <a:xfrm>
            <a:off x="5404413" y="3881381"/>
            <a:ext cx="805887" cy="39851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51" name="Textfeld 50"/>
          <p:cNvSpPr txBox="1"/>
          <p:nvPr/>
        </p:nvSpPr>
        <p:spPr>
          <a:xfrm>
            <a:off x="5181600" y="5796666"/>
            <a:ext cx="23374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dirty="0" smtClean="0">
                <a:solidFill>
                  <a:srgbClr val="C00000"/>
                </a:solidFill>
              </a:rPr>
              <a:t>Fachverbund Energie </a:t>
            </a:r>
            <a:br>
              <a:rPr lang="de-DE" sz="1600" dirty="0" smtClean="0">
                <a:solidFill>
                  <a:srgbClr val="C00000"/>
                </a:solidFill>
              </a:rPr>
            </a:br>
            <a:r>
              <a:rPr lang="de-DE" sz="1600" dirty="0" smtClean="0">
                <a:solidFill>
                  <a:srgbClr val="C00000"/>
                </a:solidFill>
              </a:rPr>
              <a:t>in Sub-Sahara </a:t>
            </a:r>
            <a:r>
              <a:rPr lang="de-DE" sz="1600" dirty="0" err="1" smtClean="0">
                <a:solidFill>
                  <a:srgbClr val="C00000"/>
                </a:solidFill>
              </a:rPr>
              <a:t>Africa</a:t>
            </a:r>
            <a:endParaRPr lang="de-DE" sz="1600" dirty="0">
              <a:solidFill>
                <a:srgbClr val="C00000"/>
              </a:solidFill>
            </a:endParaRPr>
          </a:p>
        </p:txBody>
      </p:sp>
      <p:cxnSp>
        <p:nvCxnSpPr>
          <p:cNvPr id="52" name="Gerade Verbindung mit Pfeil 51"/>
          <p:cNvCxnSpPr/>
          <p:nvPr/>
        </p:nvCxnSpPr>
        <p:spPr bwMode="auto">
          <a:xfrm rot="5400000" flipH="1" flipV="1">
            <a:off x="4929288" y="2614994"/>
            <a:ext cx="416206" cy="2662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40" name="Gerade Verbindung mit Pfeil 39"/>
          <p:cNvCxnSpPr/>
          <p:nvPr/>
        </p:nvCxnSpPr>
        <p:spPr bwMode="auto">
          <a:xfrm>
            <a:off x="2806700" y="2921000"/>
            <a:ext cx="965200" cy="368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pic>
        <p:nvPicPr>
          <p:cNvPr id="44" name="Grafik 43" descr="Oldenburg.gif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1228703" y="1861116"/>
            <a:ext cx="997080" cy="864136"/>
          </a:xfrm>
          <a:prstGeom prst="rect">
            <a:avLst/>
          </a:prstGeom>
        </p:spPr>
      </p:pic>
      <p:sp>
        <p:nvSpPr>
          <p:cNvPr id="45" name="Textfeld 44"/>
          <p:cNvSpPr txBox="1"/>
          <p:nvPr/>
        </p:nvSpPr>
        <p:spPr>
          <a:xfrm>
            <a:off x="782609" y="2769725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800" dirty="0" smtClean="0">
                <a:solidFill>
                  <a:schemeClr val="accent1">
                    <a:lumMod val="75000"/>
                  </a:schemeClr>
                </a:solidFill>
              </a:rPr>
              <a:t>Uni Oldenburg</a:t>
            </a:r>
          </a:p>
        </p:txBody>
      </p:sp>
      <p:cxnSp>
        <p:nvCxnSpPr>
          <p:cNvPr id="22" name="Gerade Verbindung mit Pfeil 21"/>
          <p:cNvCxnSpPr/>
          <p:nvPr/>
        </p:nvCxnSpPr>
        <p:spPr bwMode="auto">
          <a:xfrm rot="16200000" flipH="1">
            <a:off x="3924621" y="2688703"/>
            <a:ext cx="300942" cy="2777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pic>
        <p:nvPicPr>
          <p:cNvPr id="37" name="Grafik 36" descr="gizlogo-standard-rgb.gif"/>
          <p:cNvPicPr>
            <a:picLocks noChangeAspect="1"/>
          </p:cNvPicPr>
          <p:nvPr/>
        </p:nvPicPr>
        <p:blipFill>
          <a:blip r:embed="rId7" cstate="print"/>
          <a:srcRect t="16002" b="19991"/>
          <a:stretch>
            <a:fillRect/>
          </a:stretch>
        </p:blipFill>
        <p:spPr>
          <a:xfrm>
            <a:off x="6916000" y="4256832"/>
            <a:ext cx="900000" cy="576064"/>
          </a:xfrm>
          <a:prstGeom prst="rect">
            <a:avLst/>
          </a:prstGeom>
        </p:spPr>
      </p:pic>
      <p:pic>
        <p:nvPicPr>
          <p:cNvPr id="41" name="Grafik 40" descr="gizlogo-standard-rgb.gif"/>
          <p:cNvPicPr>
            <a:picLocks noChangeAspect="1"/>
          </p:cNvPicPr>
          <p:nvPr/>
        </p:nvPicPr>
        <p:blipFill>
          <a:blip r:embed="rId7" cstate="print"/>
          <a:srcRect t="16002" b="19991"/>
          <a:stretch>
            <a:fillRect/>
          </a:stretch>
        </p:blipFill>
        <p:spPr>
          <a:xfrm>
            <a:off x="5900349" y="5285532"/>
            <a:ext cx="900000" cy="576064"/>
          </a:xfrm>
          <a:prstGeom prst="rect">
            <a:avLst/>
          </a:prstGeom>
        </p:spPr>
      </p:pic>
      <p:pic>
        <p:nvPicPr>
          <p:cNvPr id="49" name="Grafik 48" descr="gizlogo-standard-rgb.gif"/>
          <p:cNvPicPr>
            <a:picLocks noChangeAspect="1"/>
          </p:cNvPicPr>
          <p:nvPr/>
        </p:nvPicPr>
        <p:blipFill>
          <a:blip r:embed="rId7" cstate="print"/>
          <a:srcRect t="16002" b="19991"/>
          <a:stretch>
            <a:fillRect/>
          </a:stretch>
        </p:blipFill>
        <p:spPr>
          <a:xfrm>
            <a:off x="837454" y="3329732"/>
            <a:ext cx="900000" cy="576064"/>
          </a:xfrm>
          <a:prstGeom prst="rect">
            <a:avLst/>
          </a:prstGeom>
        </p:spPr>
      </p:pic>
      <p:sp>
        <p:nvSpPr>
          <p:cNvPr id="29" name="Textfeld 28"/>
          <p:cNvSpPr txBox="1"/>
          <p:nvPr/>
        </p:nvSpPr>
        <p:spPr>
          <a:xfrm>
            <a:off x="3791338" y="38100"/>
            <a:ext cx="156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>
                <a:solidFill>
                  <a:srgbClr val="C00000"/>
                </a:solidFill>
              </a:rPr>
              <a:t>Vision</a:t>
            </a:r>
            <a:endParaRPr lang="de-DE" sz="3600" dirty="0">
              <a:solidFill>
                <a:srgbClr val="C00000"/>
              </a:solidFill>
            </a:endParaRPr>
          </a:p>
        </p:txBody>
      </p:sp>
      <p:sp>
        <p:nvSpPr>
          <p:cNvPr id="36" name="Abgerundetes Rechteck 35"/>
          <p:cNvSpPr/>
          <p:nvPr/>
        </p:nvSpPr>
        <p:spPr bwMode="auto">
          <a:xfrm>
            <a:off x="6642100" y="2082800"/>
            <a:ext cx="2349500" cy="2197100"/>
          </a:xfrm>
          <a:prstGeom prst="roundRect">
            <a:avLst/>
          </a:prstGeom>
          <a:noFill/>
          <a:ln w="1905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de-DE">
              <a:solidFill>
                <a:srgbClr val="999999"/>
              </a:solidFill>
            </a:endParaRPr>
          </a:p>
        </p:txBody>
      </p:sp>
      <p:pic>
        <p:nvPicPr>
          <p:cNvPr id="46" name="Grafik 3" descr="Energypedia Logo klein.jpg"/>
          <p:cNvPicPr>
            <a:picLocks noChangeAspect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8351837" y="1679575"/>
            <a:ext cx="79216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Grafik 36" descr="man.gif"/>
          <p:cNvPicPr>
            <a:picLocks noChangeAspect="1"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7874000" y="3459163"/>
            <a:ext cx="265113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" name="Abgerundetes Rechteck 52"/>
          <p:cNvSpPr>
            <a:spLocks noChangeArrowheads="1"/>
          </p:cNvSpPr>
          <p:nvPr/>
        </p:nvSpPr>
        <p:spPr bwMode="auto">
          <a:xfrm>
            <a:off x="6794500" y="3349625"/>
            <a:ext cx="2062163" cy="790575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4" name="Textfeld 53"/>
          <p:cNvSpPr txBox="1">
            <a:spLocks noChangeArrowheads="1"/>
          </p:cNvSpPr>
          <p:nvPr/>
        </p:nvSpPr>
        <p:spPr bwMode="auto">
          <a:xfrm>
            <a:off x="6700838" y="3257550"/>
            <a:ext cx="909223" cy="30777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400" dirty="0" smtClean="0">
                <a:solidFill>
                  <a:srgbClr val="C00000"/>
                </a:solidFill>
              </a:rPr>
              <a:t>GIZ-Wiki</a:t>
            </a:r>
            <a:endParaRPr lang="de-DE" sz="1400" dirty="0">
              <a:solidFill>
                <a:srgbClr val="C00000"/>
              </a:solidFill>
            </a:endParaRPr>
          </a:p>
        </p:txBody>
      </p:sp>
      <p:pic>
        <p:nvPicPr>
          <p:cNvPr id="55" name="Grafik 15" descr="woman.gif"/>
          <p:cNvPicPr>
            <a:picLocks noChangeAspect="1"/>
          </p:cNvPicPr>
          <p:nvPr/>
        </p:nvPicPr>
        <p:blipFill>
          <a:blip r:embed="rId10" cstate="screen"/>
          <a:srcRect/>
          <a:stretch>
            <a:fillRect/>
          </a:stretch>
        </p:blipFill>
        <p:spPr bwMode="auto">
          <a:xfrm>
            <a:off x="6967538" y="3621088"/>
            <a:ext cx="263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Flussdiagramm: Mehrere Dokumente 55"/>
          <p:cNvSpPr>
            <a:spLocks noChangeArrowheads="1"/>
          </p:cNvSpPr>
          <p:nvPr/>
        </p:nvSpPr>
        <p:spPr bwMode="auto">
          <a:xfrm>
            <a:off x="7497763" y="3667125"/>
            <a:ext cx="215900" cy="358775"/>
          </a:xfrm>
          <a:prstGeom prst="flowChartMultidocumen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57" name="Grafik 15" descr="woman.gif"/>
          <p:cNvPicPr>
            <a:picLocks noChangeAspect="1"/>
          </p:cNvPicPr>
          <p:nvPr/>
        </p:nvPicPr>
        <p:blipFill>
          <a:blip r:embed="rId10" cstate="screen"/>
          <a:srcRect/>
          <a:stretch>
            <a:fillRect/>
          </a:stretch>
        </p:blipFill>
        <p:spPr bwMode="auto">
          <a:xfrm>
            <a:off x="6902450" y="2154238"/>
            <a:ext cx="263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Grafik 12" descr="man.gif"/>
          <p:cNvPicPr>
            <a:picLocks noChangeAspect="1"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8042275" y="2268538"/>
            <a:ext cx="263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Grafik 13" descr="man.gif"/>
          <p:cNvPicPr>
            <a:picLocks noChangeAspect="1"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6826250" y="2730500"/>
            <a:ext cx="265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Grafik 15" descr="woman.gif"/>
          <p:cNvPicPr>
            <a:picLocks noChangeAspect="1"/>
          </p:cNvPicPr>
          <p:nvPr/>
        </p:nvPicPr>
        <p:blipFill>
          <a:blip r:embed="rId10" cstate="screen"/>
          <a:srcRect/>
          <a:stretch>
            <a:fillRect/>
          </a:stretch>
        </p:blipFill>
        <p:spPr bwMode="auto">
          <a:xfrm>
            <a:off x="8586788" y="2536825"/>
            <a:ext cx="265112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Grafik 59" descr="man.gif"/>
          <p:cNvPicPr>
            <a:picLocks noChangeAspect="1"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7419975" y="2247900"/>
            <a:ext cx="263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Grafik 15" descr="woman.gif"/>
          <p:cNvPicPr>
            <a:picLocks noChangeAspect="1"/>
          </p:cNvPicPr>
          <p:nvPr/>
        </p:nvPicPr>
        <p:blipFill>
          <a:blip r:embed="rId10" cstate="screen"/>
          <a:srcRect/>
          <a:stretch>
            <a:fillRect/>
          </a:stretch>
        </p:blipFill>
        <p:spPr bwMode="auto">
          <a:xfrm>
            <a:off x="7543800" y="2819400"/>
            <a:ext cx="263525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5" name="Gerade Verbindung mit Pfeil 64"/>
          <p:cNvCxnSpPr/>
          <p:nvPr/>
        </p:nvCxnSpPr>
        <p:spPr bwMode="auto">
          <a:xfrm>
            <a:off x="7807325" y="3017838"/>
            <a:ext cx="815975" cy="23336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pic>
        <p:nvPicPr>
          <p:cNvPr id="66" name="Picture 2"/>
          <p:cNvPicPr>
            <a:picLocks noChangeAspect="1" noChangeArrowheads="1"/>
          </p:cNvPicPr>
          <p:nvPr/>
        </p:nvPicPr>
        <p:blipFill>
          <a:blip r:embed="rId11" cstate="screen"/>
          <a:srcRect/>
          <a:stretch>
            <a:fillRect/>
          </a:stretch>
        </p:blipFill>
        <p:spPr bwMode="auto">
          <a:xfrm>
            <a:off x="8623300" y="3251200"/>
            <a:ext cx="150813" cy="15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" name="Multiplizieren 66"/>
          <p:cNvSpPr/>
          <p:nvPr/>
        </p:nvSpPr>
        <p:spPr bwMode="auto">
          <a:xfrm>
            <a:off x="8120063" y="3035300"/>
            <a:ext cx="215900" cy="215900"/>
          </a:xfrm>
          <a:prstGeom prst="mathMultiply">
            <a:avLst>
              <a:gd name="adj1" fmla="val 15962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pic>
        <p:nvPicPr>
          <p:cNvPr id="68" name="Grafik 15" descr="woman.gif"/>
          <p:cNvPicPr>
            <a:picLocks noChangeAspect="1"/>
          </p:cNvPicPr>
          <p:nvPr/>
        </p:nvPicPr>
        <p:blipFill>
          <a:blip r:embed="rId10" cstate="screen"/>
          <a:srcRect/>
          <a:stretch>
            <a:fillRect/>
          </a:stretch>
        </p:blipFill>
        <p:spPr bwMode="auto">
          <a:xfrm>
            <a:off x="8389938" y="3494088"/>
            <a:ext cx="263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" name="Textfeld 68"/>
          <p:cNvSpPr txBox="1"/>
          <p:nvPr/>
        </p:nvSpPr>
        <p:spPr>
          <a:xfrm>
            <a:off x="8216900" y="3835400"/>
            <a:ext cx="6030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0" dirty="0" smtClean="0">
                <a:solidFill>
                  <a:schemeClr val="tx1"/>
                </a:solidFill>
              </a:rPr>
              <a:t>Partner</a:t>
            </a:r>
            <a:endParaRPr lang="de-DE" sz="1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TZ-DE">
  <a:themeElements>
    <a:clrScheme name="GTZ-DE">
      <a:dk1>
        <a:srgbClr val="000000"/>
      </a:dk1>
      <a:lt1>
        <a:srgbClr val="FFFFFF"/>
      </a:lt1>
      <a:dk2>
        <a:srgbClr val="727272"/>
      </a:dk2>
      <a:lt2>
        <a:srgbClr val="D9D9D9"/>
      </a:lt2>
      <a:accent1>
        <a:srgbClr val="4B859F"/>
      </a:accent1>
      <a:accent2>
        <a:srgbClr val="C80F0E"/>
      </a:accent2>
      <a:accent3>
        <a:srgbClr val="DEDEAF"/>
      </a:accent3>
      <a:accent4>
        <a:srgbClr val="939393"/>
      </a:accent4>
      <a:accent5>
        <a:srgbClr val="9AB0BA"/>
      </a:accent5>
      <a:accent6>
        <a:srgbClr val="BABA93"/>
      </a:accent6>
      <a:hlink>
        <a:srgbClr val="0000FF"/>
      </a:hlink>
      <a:folHlink>
        <a:srgbClr val="800080"/>
      </a:folHlink>
    </a:clrScheme>
    <a:fontScheme name="GTZ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GIZ-DE">
  <a:themeElements>
    <a:clrScheme name="GTZ-DE">
      <a:dk1>
        <a:srgbClr val="000000"/>
      </a:dk1>
      <a:lt1>
        <a:srgbClr val="FFFFFF"/>
      </a:lt1>
      <a:dk2>
        <a:srgbClr val="727272"/>
      </a:dk2>
      <a:lt2>
        <a:srgbClr val="D9D9D9"/>
      </a:lt2>
      <a:accent1>
        <a:srgbClr val="4B859F"/>
      </a:accent1>
      <a:accent2>
        <a:srgbClr val="C80F0E"/>
      </a:accent2>
      <a:accent3>
        <a:srgbClr val="DEDEAF"/>
      </a:accent3>
      <a:accent4>
        <a:srgbClr val="939393"/>
      </a:accent4>
      <a:accent5>
        <a:srgbClr val="9AB0BA"/>
      </a:accent5>
      <a:accent6>
        <a:srgbClr val="BABA93"/>
      </a:accent6>
      <a:hlink>
        <a:srgbClr val="0000FF"/>
      </a:hlink>
      <a:folHlink>
        <a:srgbClr val="800080"/>
      </a:folHlink>
    </a:clrScheme>
    <a:fontScheme name="GTZ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GTZ-DE</Template>
  <TotalTime>0</TotalTime>
  <Words>123</Words>
  <Application>Microsoft Office PowerPoint</Application>
  <PresentationFormat>Bildschirmpräsentation (4:3)</PresentationFormat>
  <Paragraphs>23</Paragraphs>
  <Slides>3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5" baseType="lpstr">
      <vt:lpstr>GTZ-DE</vt:lpstr>
      <vt:lpstr>GIZ-DE</vt:lpstr>
      <vt:lpstr>www.energypedia.info</vt:lpstr>
      <vt:lpstr>What is energypedia?</vt:lpstr>
      <vt:lpstr>The leading independent knowledge and working platform for renewable energies in the context of development cooperation worldwide  </vt:lpstr>
    </vt:vector>
  </TitlesOfParts>
  <Company>GTZ GmbH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www.energypedia.info</dc:title>
  <dc:creator>Sumi Teufel</dc:creator>
  <cp:keywords>GTZ-Leerfolie</cp:keywords>
  <cp:lastModifiedBy>Robert Heine</cp:lastModifiedBy>
  <cp:revision>219</cp:revision>
  <cp:lastPrinted>2005-12-21T12:33:01Z</cp:lastPrinted>
  <dcterms:created xsi:type="dcterms:W3CDTF">2010-08-25T08:15:28Z</dcterms:created>
  <dcterms:modified xsi:type="dcterms:W3CDTF">2011-02-07T06:09:58Z</dcterms:modified>
</cp:coreProperties>
</file>